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0"/>
  </p:notesMasterIdLst>
  <p:sldIdLst>
    <p:sldId id="257" r:id="rId2"/>
    <p:sldId id="259" r:id="rId3"/>
    <p:sldId id="303" r:id="rId4"/>
    <p:sldId id="280" r:id="rId5"/>
    <p:sldId id="304" r:id="rId6"/>
    <p:sldId id="305" r:id="rId7"/>
    <p:sldId id="276" r:id="rId8"/>
    <p:sldId id="306" r:id="rId9"/>
    <p:sldId id="307" r:id="rId10"/>
    <p:sldId id="270" r:id="rId11"/>
    <p:sldId id="308" r:id="rId12"/>
    <p:sldId id="272" r:id="rId13"/>
    <p:sldId id="271" r:id="rId14"/>
    <p:sldId id="269" r:id="rId15"/>
    <p:sldId id="262" r:id="rId16"/>
    <p:sldId id="309" r:id="rId17"/>
    <p:sldId id="298" r:id="rId18"/>
    <p:sldId id="261" r:id="rId19"/>
    <p:sldId id="290" r:id="rId20"/>
    <p:sldId id="291" r:id="rId21"/>
    <p:sldId id="289" r:id="rId22"/>
    <p:sldId id="284" r:id="rId23"/>
    <p:sldId id="281" r:id="rId24"/>
    <p:sldId id="300" r:id="rId25"/>
    <p:sldId id="279" r:id="rId26"/>
    <p:sldId id="302" r:id="rId27"/>
    <p:sldId id="301" r:id="rId28"/>
    <p:sldId id="286" r:id="rId29"/>
  </p:sldIdLst>
  <p:sldSz cx="9144000" cy="6858000" type="screen4x3"/>
  <p:notesSz cx="6858000" cy="9144000"/>
  <p:custDataLst>
    <p:tags r:id="rId31"/>
  </p:custData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24375-0E4B-4441-A10F-8640A7F9017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6B72B-DE40-405C-8EA3-4DE80CB21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3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35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71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0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14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79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12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7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50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22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0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15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79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90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87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56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37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23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54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37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79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09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6B72B-DE40-405C-8EA3-4DE80CB216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F051433-DB0C-4235-B702-AB3BEC57789D}" type="datetimeFigureOut">
              <a:rPr lang="fa-IR" smtClean="0"/>
              <a:t>03/07/1444</a:t>
            </a:fld>
            <a:endParaRPr lang="fa-I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fa-I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2CB6362-B523-49EA-A01A-F2C095CE1FF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1433-DB0C-4235-B702-AB3BEC57789D}" type="datetimeFigureOut">
              <a:rPr lang="fa-IR" smtClean="0"/>
              <a:t>03/07/1444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6362-B523-49EA-A01A-F2C095CE1FF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1433-DB0C-4235-B702-AB3BEC57789D}" type="datetimeFigureOut">
              <a:rPr lang="fa-IR" smtClean="0"/>
              <a:t>03/07/1444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6362-B523-49EA-A01A-F2C095CE1FF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F051433-DB0C-4235-B702-AB3BEC57789D}" type="datetimeFigureOut">
              <a:rPr lang="fa-IR" smtClean="0"/>
              <a:t>03/07/1444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6362-B523-49EA-A01A-F2C095CE1FF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F051433-DB0C-4235-B702-AB3BEC57789D}" type="datetimeFigureOut">
              <a:rPr lang="fa-IR" smtClean="0"/>
              <a:t>03/07/1444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2CB6362-B523-49EA-A01A-F2C095CE1FF5}" type="slidenum">
              <a:rPr lang="fa-IR" smtClean="0"/>
              <a:t>‹#›</a:t>
            </a:fld>
            <a:endParaRPr lang="fa-IR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F051433-DB0C-4235-B702-AB3BEC57789D}" type="datetimeFigureOut">
              <a:rPr lang="fa-IR" smtClean="0"/>
              <a:t>03/07/1444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2CB6362-B523-49EA-A01A-F2C095CE1FF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F051433-DB0C-4235-B702-AB3BEC57789D}" type="datetimeFigureOut">
              <a:rPr lang="fa-IR" smtClean="0"/>
              <a:t>03/07/1444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2CB6362-B523-49EA-A01A-F2C095CE1FF5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1433-DB0C-4235-B702-AB3BEC57789D}" type="datetimeFigureOut">
              <a:rPr lang="fa-IR" smtClean="0"/>
              <a:t>03/07/1444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6362-B523-49EA-A01A-F2C095CE1FF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F051433-DB0C-4235-B702-AB3BEC57789D}" type="datetimeFigureOut">
              <a:rPr lang="fa-IR" smtClean="0"/>
              <a:t>03/07/1444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2CB6362-B523-49EA-A01A-F2C095CE1FF5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F051433-DB0C-4235-B702-AB3BEC57789D}" type="datetimeFigureOut">
              <a:rPr lang="fa-IR" smtClean="0"/>
              <a:t>03/07/1444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2CB6362-B523-49EA-A01A-F2C095CE1FF5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F051433-DB0C-4235-B702-AB3BEC57789D}" type="datetimeFigureOut">
              <a:rPr lang="fa-IR" smtClean="0"/>
              <a:t>03/07/1444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2CB6362-B523-49EA-A01A-F2C095CE1FF5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F051433-DB0C-4235-B702-AB3BEC57789D}" type="datetimeFigureOut">
              <a:rPr lang="fa-IR" smtClean="0"/>
              <a:t>03/07/1444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a-I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2CB6362-B523-49EA-A01A-F2C095CE1FF5}" type="slidenum">
              <a:rPr lang="fa-IR" smtClean="0"/>
              <a:t>‹#›</a:t>
            </a:fld>
            <a:endParaRPr lang="fa-I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4.png"/><Relationship Id="rId2" Type="http://schemas.microsoft.com/office/2007/relationships/media" Target="../media/media9.wm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image" Target="../media/image4.png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7" Type="http://schemas.openxmlformats.org/officeDocument/2006/relationships/image" Target="../media/image4.png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3.wma"/><Relationship Id="rId7" Type="http://schemas.openxmlformats.org/officeDocument/2006/relationships/image" Target="../media/image3.png"/><Relationship Id="rId2" Type="http://schemas.microsoft.com/office/2007/relationships/media" Target="../media/media13.wma"/><Relationship Id="rId1" Type="http://schemas.openxmlformats.org/officeDocument/2006/relationships/tags" Target="../tags/tag9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7" Type="http://schemas.openxmlformats.org/officeDocument/2006/relationships/image" Target="../media/image4.png"/><Relationship Id="rId2" Type="http://schemas.microsoft.com/office/2007/relationships/media" Target="../media/media14.wm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7" Type="http://schemas.openxmlformats.org/officeDocument/2006/relationships/image" Target="../media/image4.png"/><Relationship Id="rId2" Type="http://schemas.microsoft.com/office/2007/relationships/media" Target="../media/media16.wm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7" Type="http://schemas.openxmlformats.org/officeDocument/2006/relationships/image" Target="../media/image4.png"/><Relationship Id="rId2" Type="http://schemas.microsoft.com/office/2007/relationships/media" Target="../media/media17.wm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8.wma"/><Relationship Id="rId7" Type="http://schemas.openxmlformats.org/officeDocument/2006/relationships/image" Target="../media/image8.jpeg"/><Relationship Id="rId2" Type="http://schemas.microsoft.com/office/2007/relationships/media" Target="../media/media18.wm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4.png"/><Relationship Id="rId2" Type="http://schemas.microsoft.com/office/2007/relationships/media" Target="../media/media1.wm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7" Type="http://schemas.openxmlformats.org/officeDocument/2006/relationships/image" Target="../media/image4.png"/><Relationship Id="rId2" Type="http://schemas.microsoft.com/office/2007/relationships/media" Target="../media/media19.wm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0.wma"/><Relationship Id="rId7" Type="http://schemas.openxmlformats.org/officeDocument/2006/relationships/image" Target="../media/image3.png"/><Relationship Id="rId2" Type="http://schemas.microsoft.com/office/2007/relationships/media" Target="../media/media20.wma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1.mp4"/><Relationship Id="rId7" Type="http://schemas.openxmlformats.org/officeDocument/2006/relationships/image" Target="../media/image3.png"/><Relationship Id="rId2" Type="http://schemas.microsoft.com/office/2007/relationships/media" Target="../media/media21.mp4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7" Type="http://schemas.openxmlformats.org/officeDocument/2006/relationships/image" Target="../media/image4.png"/><Relationship Id="rId2" Type="http://schemas.microsoft.com/office/2007/relationships/media" Target="../media/media22.wm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3.wma"/><Relationship Id="rId7" Type="http://schemas.openxmlformats.org/officeDocument/2006/relationships/image" Target="../media/image3.png"/><Relationship Id="rId2" Type="http://schemas.microsoft.com/office/2007/relationships/media" Target="../media/media23.wma"/><Relationship Id="rId1" Type="http://schemas.openxmlformats.org/officeDocument/2006/relationships/tags" Target="../tags/tag18.xml"/><Relationship Id="rId6" Type="http://schemas.openxmlformats.org/officeDocument/2006/relationships/image" Target="../media/image11.emf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7" Type="http://schemas.openxmlformats.org/officeDocument/2006/relationships/image" Target="../media/image4.png"/><Relationship Id="rId2" Type="http://schemas.microsoft.com/office/2007/relationships/media" Target="../media/media24.wma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26.wma"/><Relationship Id="rId7" Type="http://schemas.openxmlformats.org/officeDocument/2006/relationships/image" Target="../media/image13.jpeg"/><Relationship Id="rId2" Type="http://schemas.microsoft.com/office/2007/relationships/media" Target="../media/media26.wma"/><Relationship Id="rId1" Type="http://schemas.openxmlformats.org/officeDocument/2006/relationships/tags" Target="../tags/tag21.xml"/><Relationship Id="rId6" Type="http://schemas.openxmlformats.org/officeDocument/2006/relationships/image" Target="../media/image12.jpe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4.png"/><Relationship Id="rId2" Type="http://schemas.microsoft.com/office/2007/relationships/media" Target="../media/media3.wm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wma"/><Relationship Id="rId7" Type="http://schemas.openxmlformats.org/officeDocument/2006/relationships/image" Target="../media/image3.png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04864"/>
            <a:ext cx="4503186" cy="3893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249306"/>
            <a:ext cx="6840760" cy="1872208"/>
          </a:xfrm>
        </p:spPr>
        <p:txBody>
          <a:bodyPr>
            <a:normAutofit/>
          </a:bodyPr>
          <a:lstStyle/>
          <a:p>
            <a:pPr lvl="0" defTabSz="457200" rtl="0">
              <a:spcBef>
                <a:spcPts val="1000"/>
              </a:spcBef>
              <a:defRPr/>
            </a:pPr>
            <a:r>
              <a:rPr lang="fa-IR" sz="6000" cap="all" dirty="0">
                <a:cs typeface="B Lotus" panose="00000400000000000000" pitchFamily="2" charset="-78"/>
              </a:rPr>
              <a:t>به نام خداوند جان و خرد</a:t>
            </a:r>
            <a:r>
              <a:rPr lang="en-US" sz="6000" cap="all" dirty="0">
                <a:latin typeface="Century Gothic" panose="020B0502020202020204"/>
                <a:cs typeface="B Lotus" panose="00000400000000000000" pitchFamily="2" charset="-78"/>
              </a:rPr>
              <a:t/>
            </a:r>
            <a:br>
              <a:rPr lang="en-US" sz="6000" cap="all" dirty="0">
                <a:latin typeface="Century Gothic" panose="020B0502020202020204"/>
                <a:cs typeface="B Lotus" panose="00000400000000000000" pitchFamily="2" charset="-78"/>
              </a:rPr>
            </a:b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4780" y="0"/>
            <a:ext cx="719220" cy="530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61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dirty="0" smtClean="0">
                <a:cs typeface="B Nazanin" pitchFamily="2" charset="-78"/>
              </a:rPr>
              <a:t>نشانه هایی از حساس بودن مراقب </a:t>
            </a:r>
            <a:br>
              <a:rPr lang="fa-IR" dirty="0" smtClean="0">
                <a:cs typeface="B Nazanin" pitchFamily="2" charset="-78"/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/>
          <a:lstStyle/>
          <a:p>
            <a:pPr>
              <a:buNone/>
            </a:pPr>
            <a:endParaRPr lang="fa-IR" dirty="0" smtClean="0">
              <a:cs typeface="B Nazanin" pitchFamily="2" charset="-78"/>
            </a:endParaRPr>
          </a:p>
          <a:p>
            <a:pPr>
              <a:buFont typeface="Wingdings" pitchFamily="2" charset="2"/>
              <a:buChar char="Ø"/>
            </a:pPr>
            <a:r>
              <a:rPr lang="fa-IR" dirty="0" smtClean="0">
                <a:cs typeface="B Nazanin" pitchFamily="2" charset="-78"/>
              </a:rPr>
              <a:t>به چشمهای کودک بطور دقیق نگاه می کند؟ </a:t>
            </a:r>
          </a:p>
          <a:p>
            <a:pPr>
              <a:buFont typeface="Wingdings" pitchFamily="2" charset="2"/>
              <a:buChar char="Ø"/>
            </a:pPr>
            <a:endParaRPr lang="fa-IR" dirty="0" smtClean="0">
              <a:cs typeface="B Nazanin" pitchFamily="2" charset="-78"/>
            </a:endParaRPr>
          </a:p>
          <a:p>
            <a:pPr>
              <a:buFont typeface="Wingdings" pitchFamily="2" charset="2"/>
              <a:buChar char="Ø"/>
            </a:pPr>
            <a:r>
              <a:rPr lang="fa-IR" dirty="0" smtClean="0">
                <a:cs typeface="B Nazanin" pitchFamily="2" charset="-78"/>
              </a:rPr>
              <a:t>آیا نگاه کودک را تعقیب می کند؟ </a:t>
            </a:r>
          </a:p>
          <a:p>
            <a:pPr>
              <a:buFont typeface="Wingdings" pitchFamily="2" charset="2"/>
              <a:buChar char="Ø"/>
            </a:pPr>
            <a:endParaRPr lang="fa-IR" dirty="0" smtClean="0">
              <a:cs typeface="B Nazanin" pitchFamily="2" charset="-78"/>
            </a:endParaRPr>
          </a:p>
          <a:p>
            <a:pPr>
              <a:buFont typeface="Wingdings" pitchFamily="2" charset="2"/>
              <a:buChar char="Ø"/>
            </a:pPr>
            <a:r>
              <a:rPr lang="fa-IR" dirty="0" smtClean="0">
                <a:cs typeface="B Nazanin" pitchFamily="2" charset="-78"/>
              </a:rPr>
              <a:t>آیا می داند که کودک به چه چیز فکر می کند ؟</a:t>
            </a:r>
          </a:p>
          <a:p>
            <a:pPr>
              <a:buFont typeface="Wingdings" pitchFamily="2" charset="2"/>
              <a:buChar char="Ø"/>
            </a:pPr>
            <a:endParaRPr lang="fa-IR" dirty="0" smtClean="0">
              <a:cs typeface="B Nazanin" pitchFamily="2" charset="-78"/>
            </a:endParaRPr>
          </a:p>
          <a:p>
            <a:pPr>
              <a:buFont typeface="Wingdings" pitchFamily="2" charset="2"/>
              <a:buChar char="Ø"/>
            </a:pPr>
            <a:r>
              <a:rPr lang="fa-IR" dirty="0" smtClean="0">
                <a:cs typeface="B Nazanin" pitchFamily="2" charset="-78"/>
              </a:rPr>
              <a:t>آیا می داند که کودک همین حالا سعی می کند چه کاری انجام دهد ؟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292" y="0"/>
            <a:ext cx="719220" cy="5305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13"/>
    </mc:Choice>
    <mc:Fallback xmlns="">
      <p:transition spd="slow" advTm="7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830" y="976430"/>
            <a:ext cx="6457950" cy="969771"/>
          </a:xfrm>
        </p:spPr>
        <p:txBody>
          <a:bodyPr>
            <a:normAutofit/>
          </a:bodyPr>
          <a:lstStyle/>
          <a:p>
            <a:pPr algn="ctr"/>
            <a:r>
              <a:rPr lang="fa-IR" sz="4500" b="1" dirty="0">
                <a:cs typeface="B Nazanin" panose="00000400000000000000" pitchFamily="2" charset="-78"/>
              </a:rPr>
              <a:t>پاسخگو بودن </a:t>
            </a:r>
            <a:endParaRPr lang="fa-IR" sz="45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095" y="2287270"/>
            <a:ext cx="8115300" cy="3018094"/>
          </a:xfrm>
        </p:spPr>
        <p:txBody>
          <a:bodyPr>
            <a:noAutofit/>
          </a:bodyPr>
          <a:lstStyle/>
          <a:p>
            <a:pPr algn="r" rtl="1"/>
            <a:r>
              <a:rPr lang="fa-IR" sz="3300" dirty="0">
                <a:cs typeface="B Nazanin" pitchFamily="2" charset="-78"/>
              </a:rPr>
              <a:t>یعنی ظرفیت مراقب در پاسخ گویی مناسب ، بلافاصله و در بهترین زمان مناسب به علائم کودک </a:t>
            </a:r>
          </a:p>
          <a:p>
            <a:pPr algn="r" rtl="1"/>
            <a:endParaRPr lang="fa-IR" sz="3300" b="1" dirty="0">
              <a:cs typeface="B Nazanin" panose="00000400000000000000" pitchFamily="2" charset="-78"/>
            </a:endParaRPr>
          </a:p>
          <a:p>
            <a:pPr algn="r" rtl="1"/>
            <a:r>
              <a:rPr lang="fa-IR" sz="3300" b="1" dirty="0">
                <a:solidFill>
                  <a:srgbClr val="FF0000"/>
                </a:solidFill>
                <a:cs typeface="B Nazanin" panose="00000400000000000000" pitchFamily="2" charset="-78"/>
              </a:rPr>
              <a:t>پاسخ بلا فاصله </a:t>
            </a:r>
            <a:r>
              <a:rPr lang="fa-IR" sz="3300" dirty="0">
                <a:cs typeface="B Nazanin" panose="00000400000000000000" pitchFamily="2" charset="-78"/>
              </a:rPr>
              <a:t>مراقب بوسیله علامت های ایجاد شده از طرف کودک شروع می شود و بطور مناسبی با علامت برانگیزاننده همخوانی دارد . بنابراین برای پاسخگو بودن ، مراقب باید حساس باشد .</a:t>
            </a:r>
          </a:p>
          <a:p>
            <a:pPr algn="r" rtl="1"/>
            <a:endParaRPr lang="fa-IR" sz="3300" dirty="0">
              <a:cs typeface="B Nazanin" panose="00000400000000000000" pitchFamily="2" charset="-78"/>
            </a:endParaRPr>
          </a:p>
          <a:p>
            <a:pPr algn="r" rtl="1"/>
            <a:endParaRPr lang="fa-IR" sz="33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436" y="0"/>
            <a:ext cx="719220" cy="53056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58"/>
    </mc:Choice>
    <mc:Fallback xmlns="">
      <p:transition spd="slow" advTm="121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Nazanin" pitchFamily="2" charset="-78"/>
              </a:rPr>
              <a:t>نشانه هایی از پاسخگو بودن مراقب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785926"/>
            <a:ext cx="8229600" cy="4525963"/>
          </a:xfrm>
        </p:spPr>
        <p:txBody>
          <a:bodyPr>
            <a:normAutofit/>
          </a:bodyPr>
          <a:lstStyle/>
          <a:p>
            <a:r>
              <a:rPr lang="fa-IR" dirty="0" smtClean="0">
                <a:cs typeface="B Nazanin" pitchFamily="2" charset="-78"/>
              </a:rPr>
              <a:t>اصوات و ژست های کودک خود را تقلید می کند؟</a:t>
            </a:r>
          </a:p>
          <a:p>
            <a:r>
              <a:rPr lang="fa-IR" dirty="0" smtClean="0">
                <a:cs typeface="B Nazanin" pitchFamily="2" charset="-78"/>
              </a:rPr>
              <a:t>ازکارهای کودک پیروی می کند؟</a:t>
            </a:r>
          </a:p>
          <a:p>
            <a:r>
              <a:rPr lang="fa-IR" dirty="0" smtClean="0">
                <a:cs typeface="B Nazanin" pitchFamily="2" charset="-78"/>
              </a:rPr>
              <a:t>بر روی آنچه برای کودک جالب است تمرکز کرده و تشویق       می کند؟</a:t>
            </a:r>
          </a:p>
          <a:p>
            <a:r>
              <a:rPr lang="fa-IR" dirty="0" smtClean="0">
                <a:cs typeface="B Nazanin" pitchFamily="2" charset="-78"/>
              </a:rPr>
              <a:t> تمرکز کودک را تغییر نداده و تجربیات جدید را بر تجربیات قبلی بنا می کند؟ 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780" y="0"/>
            <a:ext cx="719220" cy="5305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39"/>
    </mc:Choice>
    <mc:Fallback xmlns="">
      <p:transition spd="slow" advTm="49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1690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a-IR" sz="3200" dirty="0" smtClean="0">
                <a:cs typeface="B Nazanin" pitchFamily="2" charset="-78"/>
              </a:rPr>
              <a:t>این توانایی ، پایه اساسی برای یک مراقبت موثر و بالنده است و به رشد ، بقاء و تکامل بهتر کودک کمک می کند. برای مثال :</a:t>
            </a:r>
          </a:p>
          <a:p>
            <a:pPr>
              <a:buFont typeface="Wingdings" pitchFamily="2" charset="2"/>
              <a:buChar char="§"/>
            </a:pPr>
            <a:r>
              <a:rPr lang="fa-IR" sz="3200" dirty="0" smtClean="0">
                <a:cs typeface="B Nazanin" pitchFamily="2" charset="-78"/>
              </a:rPr>
              <a:t>تغذیه بر حسب خواسته کودک و در نتیجه رشد بهتر او</a:t>
            </a:r>
          </a:p>
          <a:p>
            <a:pPr>
              <a:buFont typeface="Wingdings" pitchFamily="2" charset="2"/>
              <a:buChar char="§"/>
            </a:pPr>
            <a:r>
              <a:rPr lang="fa-IR" sz="3200" dirty="0" smtClean="0">
                <a:cs typeface="B Nazanin" pitchFamily="2" charset="-78"/>
              </a:rPr>
              <a:t>کاهش دوره های ابتلا به اسهال و پنومونی</a:t>
            </a:r>
          </a:p>
          <a:p>
            <a:pPr>
              <a:buFont typeface="Wingdings" pitchFamily="2" charset="2"/>
              <a:buChar char="§"/>
            </a:pPr>
            <a:r>
              <a:rPr lang="fa-IR" altLang="fa-IR" sz="3200" dirty="0" smtClean="0">
                <a:cs typeface="B Nazanin" pitchFamily="2" charset="-78"/>
              </a:rPr>
              <a:t>آگاهی از احتمال خطر برای کودک و اقدام سریع برای حفاظت از او</a:t>
            </a:r>
            <a:endParaRPr lang="fa-IR" sz="3200" dirty="0" smtClean="0">
              <a:cs typeface="B Nazanin" pitchFamily="2" charset="-78"/>
            </a:endParaRPr>
          </a:p>
          <a:p>
            <a:pPr>
              <a:buFont typeface="Wingdings" pitchFamily="2" charset="2"/>
              <a:buChar char="§"/>
            </a:pPr>
            <a:r>
              <a:rPr lang="fa-IR" sz="3200" dirty="0" smtClean="0">
                <a:cs typeface="B Nazanin" pitchFamily="2" charset="-78"/>
              </a:rPr>
              <a:t> آرام کردن کودک مضطرب </a:t>
            </a:r>
          </a:p>
          <a:p>
            <a:pPr>
              <a:buFont typeface="Wingdings" pitchFamily="2" charset="2"/>
              <a:buChar char="§"/>
            </a:pPr>
            <a:r>
              <a:rPr lang="fa-IR" sz="3200" dirty="0" smtClean="0">
                <a:cs typeface="B Nazanin" pitchFamily="2" charset="-78"/>
              </a:rPr>
              <a:t>شناخت و پاسخ به علایم بیماری کودک </a:t>
            </a:r>
          </a:p>
          <a:p>
            <a:pPr>
              <a:buFont typeface="Wingdings" pitchFamily="2" charset="2"/>
              <a:buChar char="§"/>
            </a:pPr>
            <a:r>
              <a:rPr lang="fa-IR" sz="3200" dirty="0" smtClean="0">
                <a:cs typeface="B Nazanin" pitchFamily="2" charset="-78"/>
              </a:rPr>
              <a:t> پاسخ به کودک با احساسات مثبت .</a:t>
            </a:r>
          </a:p>
          <a:p>
            <a:endParaRPr lang="fa-IR" sz="3200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6248" y="1"/>
            <a:ext cx="548551" cy="40466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99"/>
    </mc:Choice>
    <mc:Fallback xmlns="">
      <p:transition spd="slow" advTm="84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060848"/>
            <a:ext cx="4514824" cy="1928826"/>
          </a:xfrm>
        </p:spPr>
        <p:txBody>
          <a:bodyPr>
            <a:normAutofit/>
          </a:bodyPr>
          <a:lstStyle/>
          <a:p>
            <a:pPr algn="ctr"/>
            <a:r>
              <a:rPr lang="fa-IR" sz="4800" dirty="0" smtClean="0">
                <a:cs typeface="B Nazanin" pitchFamily="2" charset="-78"/>
              </a:rPr>
              <a:t>کودک</a:t>
            </a:r>
            <a:endParaRPr lang="fa-IR" sz="4800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4" y="785794"/>
            <a:ext cx="3586130" cy="1971676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" name="Content Placeholder 4" descr="peek righ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82114" y="1268760"/>
            <a:ext cx="3325936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780" y="0"/>
            <a:ext cx="719220" cy="53056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5"/>
    </mc:Choice>
    <mc:Fallback xmlns="">
      <p:transition spd="slow" advTm="1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1399032"/>
          </a:xfrm>
        </p:spPr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24744"/>
            <a:ext cx="8229600" cy="6097642"/>
          </a:xfrm>
        </p:spPr>
        <p:txBody>
          <a:bodyPr>
            <a:normAutofit lnSpcReduction="10000"/>
          </a:bodyPr>
          <a:lstStyle/>
          <a:p>
            <a:pPr marL="0" indent="0" algn="ctr">
              <a:buFont typeface="Wingdings" pitchFamily="2" charset="2"/>
              <a:buChar char="v"/>
              <a:defRPr/>
            </a:pPr>
            <a:r>
              <a:rPr lang="fa-IR" altLang="fa-IR" sz="3200" dirty="0">
                <a:cs typeface="B Nazanin" pitchFamily="2" charset="-78"/>
              </a:rPr>
              <a:t>هر کودک منحصر به فردی خود را در زمان تولد </a:t>
            </a:r>
            <a:r>
              <a:rPr lang="fa-IR" altLang="fa-IR" sz="3200" dirty="0" smtClean="0">
                <a:cs typeface="B Nazanin" pitchFamily="2" charset="-78"/>
              </a:rPr>
              <a:t>دارد ‌و </a:t>
            </a:r>
            <a:r>
              <a:rPr lang="fa-IR" altLang="fa-IR" sz="3200" dirty="0">
                <a:cs typeface="B Nazanin" pitchFamily="2" charset="-78"/>
              </a:rPr>
              <a:t>تفاوت بین کودکان بر روی نحوه یادگیری آنها موثر است. </a:t>
            </a:r>
            <a:endParaRPr lang="fa-IR" altLang="fa-IR" sz="3200" dirty="0" smtClean="0">
              <a:cs typeface="B Nazanin" pitchFamily="2" charset="-78"/>
            </a:endParaRPr>
          </a:p>
          <a:p>
            <a:pPr marL="0" indent="0" algn="ctr">
              <a:buNone/>
              <a:defRPr/>
            </a:pPr>
            <a:endParaRPr lang="fa-IR" altLang="fa-IR" sz="3200" dirty="0" smtClean="0">
              <a:cs typeface="B Nazanin" pitchFamily="2" charset="-78"/>
            </a:endParaRPr>
          </a:p>
          <a:p>
            <a:pPr marL="0" indent="0" algn="ctr">
              <a:buFont typeface="Wingdings" pitchFamily="2" charset="2"/>
              <a:buChar char="v"/>
              <a:defRPr/>
            </a:pPr>
            <a:r>
              <a:rPr lang="fa-IR" altLang="fa-IR" sz="3200" dirty="0" smtClean="0">
                <a:cs typeface="B Nazanin" pitchFamily="2" charset="-78"/>
              </a:rPr>
              <a:t>تجربیاتی </a:t>
            </a:r>
            <a:r>
              <a:rPr lang="fa-IR" altLang="fa-IR" sz="3200" dirty="0">
                <a:cs typeface="B Nazanin" pitchFamily="2" charset="-78"/>
              </a:rPr>
              <a:t>که کودک در طی سالهای اول عمرش با خانواده و سایر مراقبینش دارد اثر زیادی بر </a:t>
            </a:r>
            <a:r>
              <a:rPr lang="fa-IR" altLang="fa-IR" sz="3200" dirty="0" smtClean="0">
                <a:cs typeface="B Nazanin" pitchFamily="2" charset="-78"/>
              </a:rPr>
              <a:t>رفتار اودر زمان بزرگسالی </a:t>
            </a:r>
            <a:r>
              <a:rPr lang="fa-IR" altLang="fa-IR" sz="3200" dirty="0">
                <a:cs typeface="B Nazanin" pitchFamily="2" charset="-78"/>
              </a:rPr>
              <a:t>اش خواهد داشت</a:t>
            </a:r>
            <a:r>
              <a:rPr lang="fa-IR" altLang="fa-IR" sz="3200" dirty="0" smtClean="0">
                <a:cs typeface="B Nazanin" pitchFamily="2" charset="-78"/>
              </a:rPr>
              <a:t>.</a:t>
            </a:r>
          </a:p>
          <a:p>
            <a:pPr marL="0" indent="0" algn="ctr">
              <a:buFont typeface="Wingdings" pitchFamily="2" charset="2"/>
              <a:buChar char="v"/>
              <a:defRPr/>
            </a:pPr>
            <a:endParaRPr lang="fa-IR" altLang="fa-IR" sz="3200" dirty="0">
              <a:cs typeface="B Nazanin" pitchFamily="2" charset="-78"/>
            </a:endParaRPr>
          </a:p>
          <a:p>
            <a:pPr algn="ctr">
              <a:buNone/>
            </a:pPr>
            <a:r>
              <a:rPr lang="fa-IR" altLang="fa-IR" sz="3200" dirty="0">
                <a:solidFill>
                  <a:srgbClr val="FFFF00"/>
                </a:solidFill>
                <a:cs typeface="B Nazanin" pitchFamily="2" charset="-78"/>
              </a:rPr>
              <a:t>مراقبت از تکامل بخصوص در نوزادان کم وزن و کودکان دچار    سوء تغذیه اهمیت ویژه ای دارد.</a:t>
            </a:r>
          </a:p>
          <a:p>
            <a:pPr algn="ctr">
              <a:buNone/>
            </a:pPr>
            <a:endParaRPr lang="fa-IR" altLang="fa-IR" sz="3200" dirty="0">
              <a:solidFill>
                <a:srgbClr val="FFFF00"/>
              </a:solidFill>
              <a:cs typeface="B Nazanin" pitchFamily="2" charset="-78"/>
            </a:endParaRPr>
          </a:p>
          <a:p>
            <a:pPr marL="0" indent="0">
              <a:buFont typeface="Wingdings" pitchFamily="2" charset="2"/>
              <a:buChar char="v"/>
              <a:defRPr/>
            </a:pPr>
            <a:endParaRPr lang="en-US" altLang="fa-IR" sz="3200" dirty="0">
              <a:cs typeface="B Nazanin" pitchFamily="2" charset="-78"/>
            </a:endParaRPr>
          </a:p>
          <a:p>
            <a:pPr marL="0" indent="0" algn="ctr">
              <a:buNone/>
              <a:defRPr/>
            </a:pPr>
            <a:r>
              <a:rPr lang="fa-IR" altLang="fa-IR" sz="3200" dirty="0">
                <a:cs typeface="B Nazanin" pitchFamily="2" charset="-78"/>
              </a:rPr>
              <a:t> </a:t>
            </a:r>
            <a:endParaRPr lang="en-US" altLang="fa-IR" sz="3200" dirty="0">
              <a:cs typeface="B Nazanin" pitchFamily="2" charset="-78"/>
            </a:endParaRPr>
          </a:p>
          <a:p>
            <a:pPr algn="just">
              <a:defRPr/>
            </a:pPr>
            <a:endParaRPr lang="en-US" altLang="fa-IR" sz="3200" dirty="0">
              <a:cs typeface="B Nazanin" pitchFamily="2" charset="-78"/>
            </a:endParaRPr>
          </a:p>
          <a:p>
            <a:endParaRPr lang="fa-IR" sz="3200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404" y="0"/>
            <a:ext cx="719220" cy="5305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73"/>
    </mc:Choice>
    <mc:Fallback xmlns="">
      <p:transition spd="slow" advTm="122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950" b="1" dirty="0">
                <a:cs typeface="B Nazanin" panose="00000400000000000000" pitchFamily="2" charset="-78"/>
              </a:rPr>
              <a:t>کودکان واجد شرایط</a:t>
            </a:r>
            <a:endParaRPr lang="en-US" sz="4950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300" dirty="0" smtClean="0">
                <a:cs typeface="B Nazanin" panose="00000400000000000000" pitchFamily="2" charset="-78"/>
              </a:rPr>
              <a:t>کودکان سالم در حین مراقبت های روتین</a:t>
            </a:r>
            <a:endParaRPr lang="en-US" sz="3300" dirty="0" smtClean="0">
              <a:cs typeface="B Nazanin" panose="00000400000000000000" pitchFamily="2" charset="-78"/>
            </a:endParaRPr>
          </a:p>
          <a:p>
            <a:pPr algn="r" rtl="1"/>
            <a:endParaRPr lang="en-US" sz="3300" dirty="0">
              <a:cs typeface="B Nazanin" panose="00000400000000000000" pitchFamily="2" charset="-78"/>
            </a:endParaRPr>
          </a:p>
          <a:p>
            <a:pPr algn="r" rtl="1"/>
            <a:r>
              <a:rPr lang="fa-IR" sz="3300" dirty="0" smtClean="0">
                <a:cs typeface="B Nazanin" panose="00000400000000000000" pitchFamily="2" charset="-78"/>
              </a:rPr>
              <a:t>کودکان مبتلا به بیماری </a:t>
            </a:r>
            <a:r>
              <a:rPr lang="fa-IR" sz="3300" dirty="0">
                <a:cs typeface="B Nazanin" panose="00000400000000000000" pitchFamily="2" charset="-78"/>
              </a:rPr>
              <a:t>های حاد</a:t>
            </a:r>
          </a:p>
          <a:p>
            <a:pPr algn="r" rtl="1"/>
            <a:endParaRPr lang="fa-IR" sz="3300" dirty="0">
              <a:cs typeface="B Nazanin" panose="00000400000000000000" pitchFamily="2" charset="-78"/>
            </a:endParaRPr>
          </a:p>
          <a:p>
            <a:r>
              <a:rPr lang="fa-IR" sz="3300" dirty="0" smtClean="0">
                <a:cs typeface="B Nazanin" panose="00000400000000000000" pitchFamily="2" charset="-78"/>
              </a:rPr>
              <a:t> </a:t>
            </a:r>
            <a:r>
              <a:rPr lang="fa-IR" sz="3300" dirty="0">
                <a:cs typeface="B Nazanin" panose="00000400000000000000" pitchFamily="2" charset="-78"/>
              </a:rPr>
              <a:t>کودکان مبتلا به </a:t>
            </a:r>
            <a:r>
              <a:rPr lang="fa-IR" sz="3300" dirty="0" smtClean="0">
                <a:cs typeface="B Nazanin" panose="00000400000000000000" pitchFamily="2" charset="-78"/>
              </a:rPr>
              <a:t>بیماری </a:t>
            </a:r>
            <a:r>
              <a:rPr lang="fa-IR" sz="3300" dirty="0">
                <a:cs typeface="B Nazanin" panose="00000400000000000000" pitchFamily="2" charset="-78"/>
              </a:rPr>
              <a:t>های مزمن</a:t>
            </a:r>
          </a:p>
          <a:p>
            <a:pPr algn="r" rtl="1"/>
            <a:endParaRPr lang="fa-IR" sz="3300" dirty="0">
              <a:cs typeface="B Nazanin" panose="00000400000000000000" pitchFamily="2" charset="-78"/>
            </a:endParaRPr>
          </a:p>
          <a:p>
            <a:pPr algn="r" rtl="1"/>
            <a:r>
              <a:rPr lang="en-US" sz="3300" dirty="0">
                <a:cs typeface="B Nazanin" panose="00000400000000000000" pitchFamily="2" charset="-78"/>
              </a:rPr>
              <a:t>ASD , ADHD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580" y="2211"/>
            <a:ext cx="719220" cy="5305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96"/>
    </mc:Choice>
    <mc:Fallback xmlns="">
      <p:transition spd="slow" advTm="68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2808"/>
            <a:ext cx="8229600" cy="1399032"/>
          </a:xfrm>
        </p:spPr>
        <p:txBody>
          <a:bodyPr/>
          <a:lstStyle/>
          <a:p>
            <a:pPr algn="ctr"/>
            <a:r>
              <a:rPr lang="fa-IR" dirty="0"/>
              <a:t>اصول برنامه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724" y="0"/>
            <a:ext cx="719220" cy="53056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763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95"/>
    </mc:Choice>
    <mc:Fallback xmlns="">
      <p:transition spd="slow" advTm="30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11099"/>
            <a:ext cx="8229600" cy="1368152"/>
          </a:xfrm>
        </p:spPr>
        <p:txBody>
          <a:bodyPr>
            <a:normAutofit fontScale="90000"/>
          </a:bodyPr>
          <a:lstStyle/>
          <a:p>
            <a:pPr algn="r"/>
            <a:r>
              <a:rPr lang="fa-IR" sz="4400" dirty="0">
                <a:cs typeface="B Nazanin" pitchFamily="2" charset="-78"/>
              </a:rPr>
              <a:t/>
            </a:r>
            <a:br>
              <a:rPr lang="fa-IR" sz="4400" dirty="0">
                <a:cs typeface="B Nazanin" pitchFamily="2" charset="-78"/>
              </a:rPr>
            </a:br>
            <a:r>
              <a:rPr lang="fa-IR" sz="4400" dirty="0">
                <a:cs typeface="B Nazanin" pitchFamily="2" charset="-78"/>
              </a:rPr>
              <a:t/>
            </a:r>
            <a:br>
              <a:rPr lang="fa-IR" sz="4400" dirty="0">
                <a:cs typeface="B Nazanin" pitchFamily="2" charset="-78"/>
              </a:rPr>
            </a:br>
            <a:r>
              <a:rPr lang="fa-IR" sz="4400" dirty="0">
                <a:cs typeface="B Nazanin" pitchFamily="2" charset="-78"/>
              </a:rPr>
              <a:t/>
            </a:r>
            <a:br>
              <a:rPr lang="fa-IR" sz="4400" dirty="0">
                <a:cs typeface="B Nazanin" pitchFamily="2" charset="-78"/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649" y="3429000"/>
            <a:ext cx="7647618" cy="2676117"/>
          </a:xfrm>
        </p:spPr>
        <p:txBody>
          <a:bodyPr>
            <a:noAutofit/>
          </a:bodyPr>
          <a:lstStyle/>
          <a:p>
            <a:pPr marL="64008" lvl="0" indent="0" algn="just">
              <a:buClr>
                <a:srgbClr val="FF388C"/>
              </a:buClr>
              <a:buNone/>
            </a:pPr>
            <a:r>
              <a:rPr lang="fa-IR" altLang="fa-IR" sz="2800" dirty="0">
                <a:solidFill>
                  <a:prstClr val="white"/>
                </a:solidFill>
                <a:cs typeface="B Nazanin" panose="00000400000000000000" pitchFamily="2" charset="-78"/>
              </a:rPr>
              <a:t>زمان تولد کودکان قادر به دیدن و شنیدن هستند.کودکان علاوه بر تغذیه مناسب، از همان اوایل زندگی نیازمند فرصت هایی هستند که از گوش ها و چشم های خود استفاده کنند. </a:t>
            </a:r>
          </a:p>
          <a:p>
            <a:pPr marL="64008" indent="0" algn="just">
              <a:buNone/>
            </a:pPr>
            <a:r>
              <a:rPr lang="fa-IR" altLang="fa-IR" sz="2800" dirty="0">
                <a:cs typeface="B Nazanin" panose="00000400000000000000" pitchFamily="2" charset="-78"/>
              </a:rPr>
              <a:t> </a:t>
            </a:r>
          </a:p>
          <a:p>
            <a:pPr algn="just"/>
            <a:endParaRPr lang="fa-IR" altLang="fa-IR" sz="2800" dirty="0"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9553" y="555631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fa-IR" altLang="fa-IR" sz="3200" dirty="0" smtClean="0">
                <a:solidFill>
                  <a:srgbClr val="FFFF00"/>
                </a:solidFill>
                <a:cs typeface="B Nazanin" pitchFamily="2" charset="-78"/>
              </a:rPr>
              <a:t>اکثر </a:t>
            </a:r>
            <a:r>
              <a:rPr lang="fa-IR" altLang="fa-IR" sz="3200" dirty="0">
                <a:solidFill>
                  <a:srgbClr val="FFFF00"/>
                </a:solidFill>
                <a:cs typeface="B Nazanin" pitchFamily="2" charset="-78"/>
              </a:rPr>
              <a:t>یادگیری کودکان در سنین اولیه عمر آنها اتفاق </a:t>
            </a:r>
            <a:r>
              <a:rPr lang="fa-IR" altLang="fa-IR" sz="3200" dirty="0" smtClean="0">
                <a:solidFill>
                  <a:srgbClr val="FFFF00"/>
                </a:solidFill>
                <a:cs typeface="B Nazanin" pitchFamily="2" charset="-78"/>
              </a:rPr>
              <a:t>   می </a:t>
            </a:r>
            <a:r>
              <a:rPr lang="fa-IR" altLang="fa-IR" sz="3200" dirty="0">
                <a:solidFill>
                  <a:srgbClr val="FFFF00"/>
                </a:solidFill>
                <a:cs typeface="B Nazanin" pitchFamily="2" charset="-78"/>
              </a:rPr>
              <a:t>افتد</a:t>
            </a:r>
            <a:r>
              <a:rPr lang="fa-IR" altLang="fa-IR" sz="3200" dirty="0" smtClean="0">
                <a:solidFill>
                  <a:srgbClr val="FFFF00"/>
                </a:solidFill>
                <a:cs typeface="B Nazanin" pitchFamily="2" charset="-78"/>
              </a:rPr>
              <a:t>.</a:t>
            </a:r>
          </a:p>
          <a:p>
            <a:pPr algn="ctr"/>
            <a:r>
              <a:rPr lang="en-US" altLang="fa-IR" sz="3200" dirty="0" smtClean="0">
                <a:solidFill>
                  <a:srgbClr val="FFFF00"/>
                </a:solidFill>
                <a:cs typeface="B Nazanin" pitchFamily="2" charset="-78"/>
              </a:rPr>
              <a:t>NEUROPLASTISITY</a:t>
            </a:r>
            <a:r>
              <a:rPr lang="fa-IR" altLang="fa-IR" sz="3200" dirty="0">
                <a:solidFill>
                  <a:srgbClr val="FFFF00"/>
                </a:solidFill>
                <a:cs typeface="B Nazanin" pitchFamily="2" charset="-78"/>
              </a:rPr>
              <a:t/>
            </a:r>
            <a:br>
              <a:rPr lang="fa-IR" altLang="fa-IR" sz="3200" dirty="0">
                <a:solidFill>
                  <a:srgbClr val="FFFF00"/>
                </a:solidFill>
                <a:cs typeface="B Nazanin" pitchFamily="2" charset="-78"/>
              </a:rPr>
            </a:br>
            <a:r>
              <a:rPr lang="fa-IR" sz="3200" dirty="0">
                <a:solidFill>
                  <a:srgbClr val="FFFF00"/>
                </a:solidFill>
                <a:cs typeface="B Nazanin" pitchFamily="2" charset="-78"/>
              </a:rPr>
              <a:t/>
            </a:r>
            <a:br>
              <a:rPr lang="fa-IR" sz="3200" dirty="0">
                <a:solidFill>
                  <a:srgbClr val="FFFF00"/>
                </a:solidFill>
                <a:cs typeface="B Nazanin" pitchFamily="2" charset="-78"/>
              </a:rPr>
            </a:b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542" y="-2668"/>
            <a:ext cx="719220" cy="5305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04"/>
    </mc:Choice>
    <mc:Fallback xmlns="">
      <p:transition spd="slow" advTm="68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297" y="1655088"/>
            <a:ext cx="8229600" cy="1759072"/>
          </a:xfrm>
        </p:spPr>
        <p:txBody>
          <a:bodyPr>
            <a:normAutofit/>
          </a:bodyPr>
          <a:lstStyle/>
          <a:p>
            <a:r>
              <a:rPr lang="fa-IR" altLang="fa-IR" dirty="0">
                <a:cs typeface="B Nazanin" pitchFamily="2" charset="-78"/>
              </a:rPr>
              <a:t/>
            </a:r>
            <a:br>
              <a:rPr lang="fa-IR" altLang="fa-IR" dirty="0">
                <a:cs typeface="B Nazanin" pitchFamily="2" charset="-78"/>
              </a:rPr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1707" y="818458"/>
            <a:ext cx="83561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altLang="fa-IR" sz="3600" dirty="0" smtClean="0">
                <a:solidFill>
                  <a:srgbClr val="FFFF00"/>
                </a:solidFill>
                <a:cs typeface="B Nazanin" pitchFamily="2" charset="-78"/>
              </a:rPr>
              <a:t>2. کودکان </a:t>
            </a:r>
            <a:r>
              <a:rPr lang="fa-IR" altLang="fa-IR" sz="3600" dirty="0">
                <a:solidFill>
                  <a:srgbClr val="FFFF00"/>
                </a:solidFill>
                <a:cs typeface="B Nazanin" pitchFamily="2" charset="-78"/>
              </a:rPr>
              <a:t>در زمان یادگیری نیاز به یک محیط امن دارند.</a:t>
            </a:r>
            <a:br>
              <a:rPr lang="fa-IR" altLang="fa-IR" sz="3600" dirty="0">
                <a:solidFill>
                  <a:srgbClr val="FFFF00"/>
                </a:solidFill>
                <a:cs typeface="B Nazanin" pitchFamily="2" charset="-78"/>
              </a:rPr>
            </a:br>
            <a:r>
              <a:rPr lang="fa-IR" altLang="fa-IR" sz="3600" dirty="0">
                <a:solidFill>
                  <a:srgbClr val="FFFF00"/>
                </a:solidFill>
                <a:cs typeface="B Nazanin" pitchFamily="2" charset="-78"/>
              </a:rPr>
              <a:t/>
            </a:r>
            <a:br>
              <a:rPr lang="fa-IR" altLang="fa-IR" sz="3600" dirty="0">
                <a:solidFill>
                  <a:srgbClr val="FFFF00"/>
                </a:solidFill>
                <a:cs typeface="B Nazanin" pitchFamily="2" charset="-78"/>
              </a:rPr>
            </a:b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780" y="0"/>
            <a:ext cx="719220" cy="530565"/>
          </a:xfrm>
          <a:prstGeom prst="rect">
            <a:avLst/>
          </a:prstGeom>
        </p:spPr>
      </p:pic>
      <p:pic>
        <p:nvPicPr>
          <p:cNvPr id="7" name="Picture 2" descr="F:\عکس های کنگره\DSC00717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730728" y="1916832"/>
            <a:ext cx="5858147" cy="4392613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406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65"/>
    </mc:Choice>
    <mc:Fallback xmlns="">
      <p:transition spd="slow" advTm="12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2163762"/>
          </a:xfrm>
        </p:spPr>
        <p:txBody>
          <a:bodyPr>
            <a:normAutofit fontScale="90000"/>
          </a:bodyPr>
          <a:lstStyle/>
          <a:p>
            <a:pPr algn="ctr"/>
            <a:r>
              <a:rPr lang="fa-IR" altLang="fa-IR" b="1" dirty="0" smtClean="0">
                <a:cs typeface="B Lotus" pitchFamily="2" charset="-78"/>
              </a:rPr>
              <a:t>مراقبت از تکامل کودک</a:t>
            </a:r>
            <a:br>
              <a:rPr lang="fa-IR" altLang="fa-IR" b="1" dirty="0" smtClean="0">
                <a:cs typeface="B Lotus" pitchFamily="2" charset="-78"/>
              </a:rPr>
            </a:br>
            <a:r>
              <a:rPr lang="en-US" altLang="fa-IR" b="1" dirty="0" smtClean="0">
                <a:cs typeface="B Lotus" pitchFamily="2" charset="-78"/>
              </a:rPr>
              <a:t>CCD</a:t>
            </a:r>
            <a:br>
              <a:rPr lang="en-US" altLang="fa-IR" b="1" dirty="0" smtClean="0">
                <a:cs typeface="B Lotus" pitchFamily="2" charset="-78"/>
              </a:rPr>
            </a:br>
            <a:r>
              <a:rPr lang="en-US" altLang="fa-IR" sz="3600" b="1" dirty="0" smtClean="0">
                <a:cs typeface="B Lotus" pitchFamily="2" charset="-78"/>
              </a:rPr>
              <a:t>Care for Child Development</a:t>
            </a:r>
            <a:r>
              <a:rPr lang="en-US" altLang="fa-IR" dirty="0" smtClean="0">
                <a:cs typeface="B Lotus" pitchFamily="2" charset="-78"/>
              </a:rPr>
              <a:t/>
            </a:r>
            <a:br>
              <a:rPr lang="en-US" altLang="fa-IR" dirty="0" smtClean="0">
                <a:cs typeface="B Lotus" pitchFamily="2" charset="-78"/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481" y="2204864"/>
            <a:ext cx="7645804" cy="3456384"/>
          </a:xfrm>
        </p:spPr>
        <p:txBody>
          <a:bodyPr>
            <a:normAutofit fontScale="92500" lnSpcReduction="20000"/>
          </a:bodyPr>
          <a:lstStyle/>
          <a:p>
            <a:pPr marL="0" lvl="0" indent="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None/>
              <a:defRPr/>
            </a:pPr>
            <a:endParaRPr lang="fa-IR" sz="4800" cap="all" dirty="0" smtClean="0">
              <a:solidFill>
                <a:srgbClr val="1E5155">
                  <a:lumMod val="40000"/>
                  <a:lumOff val="60000"/>
                </a:srgbClr>
              </a:solidFill>
              <a:latin typeface="Century Gothic" panose="020B0502020202020204"/>
              <a:ea typeface="+mj-ea"/>
              <a:cs typeface="B Lotus" panose="00000400000000000000" pitchFamily="2" charset="-78"/>
            </a:endParaRPr>
          </a:p>
          <a:p>
            <a:pPr marL="0" lvl="0" indent="0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None/>
              <a:defRPr/>
            </a:pPr>
            <a:r>
              <a:rPr lang="fa-IR" sz="4800" cap="all" dirty="0" smtClean="0">
                <a:latin typeface="Century Gothic" panose="020B0502020202020204"/>
                <a:ea typeface="+mj-ea"/>
                <a:cs typeface="B Lotus" panose="00000400000000000000" pitchFamily="2" charset="-78"/>
              </a:rPr>
              <a:t>دکتر </a:t>
            </a:r>
            <a:r>
              <a:rPr lang="fa-IR" sz="4800" cap="all" dirty="0">
                <a:latin typeface="Century Gothic" panose="020B0502020202020204"/>
                <a:ea typeface="+mj-ea"/>
                <a:cs typeface="B Lotus" panose="00000400000000000000" pitchFamily="2" charset="-78"/>
              </a:rPr>
              <a:t>نسرین براهنی</a:t>
            </a:r>
          </a:p>
          <a:p>
            <a:pPr marL="0" lvl="0" indent="0" algn="ct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None/>
              <a:defRPr/>
            </a:pPr>
            <a:r>
              <a:rPr lang="fa-IR" sz="4400" cap="all" dirty="0">
                <a:latin typeface="Century Gothic" panose="020B0502020202020204"/>
                <a:ea typeface="+mj-ea"/>
                <a:cs typeface="B Lotus" panose="00000400000000000000" pitchFamily="2" charset="-78"/>
              </a:rPr>
              <a:t>متخصص </a:t>
            </a:r>
            <a:r>
              <a:rPr lang="fa-IR" sz="4400" cap="all" dirty="0" smtClean="0">
                <a:latin typeface="Century Gothic" panose="020B0502020202020204"/>
                <a:ea typeface="+mj-ea"/>
                <a:cs typeface="B Lotus" panose="00000400000000000000" pitchFamily="2" charset="-78"/>
              </a:rPr>
              <a:t>کودکان</a:t>
            </a:r>
          </a:p>
          <a:p>
            <a:pPr marL="0" lvl="0" indent="0" algn="ct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None/>
              <a:defRPr/>
            </a:pPr>
            <a:r>
              <a:rPr lang="fa-IR" sz="2800" cap="all" dirty="0" smtClean="0">
                <a:latin typeface="Century Gothic" panose="020B0502020202020204"/>
                <a:ea typeface="+mj-ea"/>
                <a:cs typeface="B Lotus" panose="00000400000000000000" pitchFamily="2" charset="-78"/>
              </a:rPr>
              <a:t>دارای گواهی دوره تکمیلی "مراقبت ازتکامل کودکان“</a:t>
            </a:r>
            <a:endParaRPr lang="en-US" sz="2800" cap="all" dirty="0" smtClean="0">
              <a:latin typeface="Century Gothic" panose="020B0502020202020204"/>
              <a:ea typeface="+mj-ea"/>
              <a:cs typeface="B Lotus" panose="00000400000000000000" pitchFamily="2" charset="-78"/>
            </a:endParaRPr>
          </a:p>
          <a:p>
            <a:pPr marL="0" lvl="0" indent="0" algn="ctr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None/>
              <a:defRPr/>
            </a:pPr>
            <a:endParaRPr lang="fa-IR" sz="2800" cap="all" dirty="0">
              <a:latin typeface="Century Gothic" panose="020B0502020202020204"/>
              <a:ea typeface="+mj-ea"/>
              <a:cs typeface="B Lotus" panose="00000400000000000000" pitchFamily="2" charset="-78"/>
            </a:endParaRPr>
          </a:p>
          <a:p>
            <a:pPr marL="0" lvl="0" indent="0" algn="l" defTabSz="4572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None/>
              <a:defRPr/>
            </a:pPr>
            <a:r>
              <a:rPr lang="fa-IR" sz="3600" cap="all" dirty="0">
                <a:latin typeface="Century Gothic" panose="020B0502020202020204"/>
                <a:ea typeface="+mj-ea"/>
                <a:cs typeface="B Lotus" panose="00000400000000000000" pitchFamily="2" charset="-78"/>
              </a:rPr>
              <a:t>مرکز جامع رشد و تکامل </a:t>
            </a:r>
            <a:r>
              <a:rPr lang="fa-IR" sz="3600" cap="all" dirty="0" smtClean="0">
                <a:latin typeface="Century Gothic" panose="020B0502020202020204"/>
                <a:ea typeface="+mj-ea"/>
                <a:cs typeface="B Lotus" panose="00000400000000000000" pitchFamily="2" charset="-78"/>
              </a:rPr>
              <a:t>تبریز</a:t>
            </a:r>
            <a:r>
              <a:rPr lang="en-US" sz="3600" cap="all" dirty="0" smtClean="0">
                <a:latin typeface="Century Gothic" panose="020B0502020202020204"/>
                <a:ea typeface="+mj-ea"/>
                <a:cs typeface="B Lotus" panose="00000400000000000000" pitchFamily="2" charset="-78"/>
              </a:rPr>
              <a:t>TCDC</a:t>
            </a:r>
            <a:endParaRPr lang="en-US" sz="3600" cap="all" dirty="0">
              <a:latin typeface="Century Gothic" panose="020B0502020202020204"/>
              <a:ea typeface="+mj-ea"/>
              <a:cs typeface="B Lotus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780" y="9355"/>
            <a:ext cx="719220" cy="5305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1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96"/>
    </mc:Choice>
    <mc:Fallback xmlns="">
      <p:transition spd="slow" advTm="2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735848"/>
            <a:ext cx="8229600" cy="1550152"/>
          </a:xfrm>
        </p:spPr>
        <p:txBody>
          <a:bodyPr>
            <a:normAutofit fontScale="90000"/>
          </a:bodyPr>
          <a:lstStyle/>
          <a:p>
            <a:pPr algn="ctr"/>
            <a:r>
              <a:rPr lang="fa-IR" altLang="fa-IR" sz="3600" b="1" dirty="0" smtClean="0">
                <a:ln>
                  <a:noFill/>
                </a:ln>
                <a:solidFill>
                  <a:srgbClr val="FFFF00"/>
                </a:solidFill>
                <a:effectLst/>
                <a:cs typeface="B Lotus" panose="00000400000000000000" pitchFamily="2" charset="-78"/>
              </a:rPr>
              <a:t>3. کودکان </a:t>
            </a:r>
            <a:r>
              <a:rPr lang="fa-IR" altLang="fa-IR" sz="3600" b="1" dirty="0">
                <a:ln>
                  <a:noFill/>
                </a:ln>
                <a:solidFill>
                  <a:srgbClr val="FFFF00"/>
                </a:solidFill>
                <a:effectLst/>
                <a:cs typeface="B Lotus" panose="00000400000000000000" pitchFamily="2" charset="-78"/>
              </a:rPr>
              <a:t>نیازدارند که  حداقل یک فرد به طور مداوم به  آنها  توجه محبت آمیز داشته باشد</a:t>
            </a:r>
            <a:r>
              <a:rPr lang="fa-IR" altLang="fa-IR" sz="3600" b="1" dirty="0" smtClean="0">
                <a:ln>
                  <a:noFill/>
                </a:ln>
                <a:solidFill>
                  <a:srgbClr val="FFFF00"/>
                </a:solidFill>
                <a:effectLst/>
                <a:cs typeface="B Lotus" panose="00000400000000000000" pitchFamily="2" charset="-78"/>
              </a:rPr>
              <a:t>.</a:t>
            </a:r>
            <a:r>
              <a:rPr lang="en-US" altLang="fa-IR" sz="3600" b="1" dirty="0" smtClean="0">
                <a:ln>
                  <a:noFill/>
                </a:ln>
                <a:solidFill>
                  <a:srgbClr val="FFFF00"/>
                </a:solidFill>
                <a:effectLst/>
                <a:cs typeface="B Lotus" panose="00000400000000000000" pitchFamily="2" charset="-78"/>
              </a:rPr>
              <a:t/>
            </a:r>
            <a:br>
              <a:rPr lang="en-US" altLang="fa-IR" sz="3600" b="1" dirty="0" smtClean="0">
                <a:ln>
                  <a:noFill/>
                </a:ln>
                <a:solidFill>
                  <a:srgbClr val="FFFF00"/>
                </a:solidFill>
                <a:effectLst/>
                <a:cs typeface="B Lotus" panose="00000400000000000000" pitchFamily="2" charset="-78"/>
              </a:rPr>
            </a:br>
            <a:r>
              <a:rPr lang="en-US" altLang="fa-IR" sz="3600" b="1" dirty="0" smtClean="0">
                <a:ln>
                  <a:noFill/>
                </a:ln>
                <a:solidFill>
                  <a:srgbClr val="FFFF00"/>
                </a:solidFill>
                <a:effectLst/>
                <a:cs typeface="B Lotus" panose="00000400000000000000" pitchFamily="2" charset="-78"/>
              </a:rPr>
              <a:t>ATTACHMENT</a:t>
            </a:r>
            <a:r>
              <a:rPr lang="en-US" altLang="fa-IR" sz="3600" b="1" dirty="0">
                <a:ln>
                  <a:noFill/>
                </a:ln>
                <a:solidFill>
                  <a:srgbClr val="FFFF00"/>
                </a:solidFill>
                <a:effectLst/>
                <a:cs typeface="B Lotus" panose="00000400000000000000" pitchFamily="2" charset="-78"/>
              </a:rPr>
              <a:t/>
            </a:r>
            <a:br>
              <a:rPr lang="en-US" altLang="fa-IR" sz="3600" b="1" dirty="0">
                <a:ln>
                  <a:noFill/>
                </a:ln>
                <a:solidFill>
                  <a:srgbClr val="FFFF00"/>
                </a:solidFill>
                <a:effectLst/>
                <a:cs typeface="B Lotus" panose="00000400000000000000" pitchFamily="2" charset="-78"/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4572000"/>
          </a:xfrm>
        </p:spPr>
        <p:txBody>
          <a:bodyPr/>
          <a:lstStyle/>
          <a:p>
            <a:pPr marL="457200" lvl="0" indent="-457200" algn="just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Font typeface="Wingdings" panose="05000000000000000000" pitchFamily="2" charset="2"/>
              <a:buChar char="v"/>
            </a:pPr>
            <a:r>
              <a:rPr lang="fa-IR" altLang="fa-IR" sz="3200" dirty="0" smtClean="0">
                <a:solidFill>
                  <a:prstClr val="white"/>
                </a:solidFill>
                <a:ea typeface="+mj-ea"/>
                <a:cs typeface="B Lotus" panose="00000400000000000000" pitchFamily="2" charset="-78"/>
              </a:rPr>
              <a:t>داشتن </a:t>
            </a:r>
            <a:r>
              <a:rPr lang="fa-IR" altLang="fa-IR" sz="3200" dirty="0">
                <a:solidFill>
                  <a:prstClr val="white"/>
                </a:solidFill>
                <a:ea typeface="+mj-ea"/>
                <a:cs typeface="B Lotus" panose="00000400000000000000" pitchFamily="2" charset="-78"/>
              </a:rPr>
              <a:t>حس امنیت </a:t>
            </a:r>
            <a:endParaRPr lang="en-US" altLang="fa-IR" sz="3200" dirty="0" smtClean="0">
              <a:solidFill>
                <a:prstClr val="white"/>
              </a:solidFill>
              <a:ea typeface="+mj-ea"/>
              <a:cs typeface="B Lotus" panose="00000400000000000000" pitchFamily="2" charset="-78"/>
            </a:endParaRPr>
          </a:p>
          <a:p>
            <a:pPr marL="457200" lvl="0" indent="-457200" algn="just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Font typeface="Wingdings" panose="05000000000000000000" pitchFamily="2" charset="2"/>
              <a:buChar char="v"/>
            </a:pPr>
            <a:r>
              <a:rPr lang="fa-IR" altLang="fa-IR" sz="3200" dirty="0" smtClean="0">
                <a:solidFill>
                  <a:prstClr val="white"/>
                </a:solidFill>
                <a:ea typeface="+mj-ea"/>
                <a:cs typeface="B Lotus" panose="00000400000000000000" pitchFamily="2" charset="-78"/>
              </a:rPr>
              <a:t>بهبود تعاملات اجتماعی </a:t>
            </a:r>
          </a:p>
          <a:p>
            <a:pPr marL="457200" lvl="0" indent="-457200" algn="just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Font typeface="Wingdings" panose="05000000000000000000" pitchFamily="2" charset="2"/>
              <a:buChar char="v"/>
            </a:pPr>
            <a:r>
              <a:rPr lang="fa-IR" altLang="fa-IR" sz="3200" dirty="0" smtClean="0">
                <a:solidFill>
                  <a:prstClr val="white"/>
                </a:solidFill>
                <a:ea typeface="+mj-ea"/>
                <a:cs typeface="B Lotus" panose="00000400000000000000" pitchFamily="2" charset="-78"/>
              </a:rPr>
              <a:t>سازگاری و همراهی با افراد دیگر</a:t>
            </a:r>
          </a:p>
          <a:p>
            <a:pPr marL="457200" lvl="0" indent="-457200" algn="just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Font typeface="Wingdings" panose="05000000000000000000" pitchFamily="2" charset="2"/>
              <a:buChar char="v"/>
            </a:pPr>
            <a:r>
              <a:rPr lang="fa-IR" altLang="fa-IR" sz="3200" dirty="0" smtClean="0">
                <a:solidFill>
                  <a:prstClr val="white"/>
                </a:solidFill>
                <a:ea typeface="+mj-ea"/>
                <a:cs typeface="B Lotus" panose="00000400000000000000" pitchFamily="2" charset="-78"/>
              </a:rPr>
              <a:t>اطمینان </a:t>
            </a:r>
            <a:r>
              <a:rPr lang="fa-IR" altLang="fa-IR" sz="3200" dirty="0">
                <a:solidFill>
                  <a:prstClr val="white"/>
                </a:solidFill>
                <a:ea typeface="+mj-ea"/>
                <a:cs typeface="B Lotus" panose="00000400000000000000" pitchFamily="2" charset="-78"/>
              </a:rPr>
              <a:t>خاطرلازم برای یادگیری  </a:t>
            </a:r>
            <a:endParaRPr lang="en-US" altLang="fa-IR" sz="3200" dirty="0">
              <a:solidFill>
                <a:prstClr val="white"/>
              </a:solidFill>
              <a:ea typeface="+mj-ea"/>
              <a:cs typeface="B Lotus" panose="00000400000000000000" pitchFamily="2" charset="-78"/>
            </a:endParaRPr>
          </a:p>
          <a:p>
            <a:pPr marL="342900" lvl="0" indent="-342900" algn="just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Font typeface="Wingdings 3" panose="05040102010807070707" pitchFamily="18" charset="2"/>
              <a:buChar char=""/>
            </a:pPr>
            <a:endParaRPr lang="en-US" altLang="fa-IR" sz="3200" dirty="0">
              <a:solidFill>
                <a:prstClr val="white"/>
              </a:solidFill>
              <a:ea typeface="+mj-ea"/>
              <a:cs typeface="B Lotus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780" y="0"/>
            <a:ext cx="719220" cy="5305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11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80"/>
    </mc:Choice>
    <mc:Fallback xmlns="">
      <p:transition spd="slow" advTm="50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980728"/>
            <a:ext cx="7597196" cy="1535286"/>
          </a:xfrm>
        </p:spPr>
        <p:txBody>
          <a:bodyPr>
            <a:noAutofit/>
          </a:bodyPr>
          <a:lstStyle/>
          <a:p>
            <a:pPr marL="0" lvl="0" algn="ctr">
              <a:spcBef>
                <a:spcPts val="0"/>
              </a:spcBef>
            </a:pPr>
            <a:r>
              <a:rPr lang="fa-IR" altLang="fa-IR" sz="320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B Nazanin" pitchFamily="2" charset="-78"/>
              </a:rPr>
              <a:t>4. کودکان </a:t>
            </a:r>
            <a:r>
              <a:rPr lang="fa-IR" altLang="fa-IR" sz="3200" dirty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B Nazanin" pitchFamily="2" charset="-78"/>
              </a:rPr>
              <a:t>از راه بازی کردن و آزمایش کردن اشياء و از راه مشاهده و تقلید اعمال دیگران می آموزند.</a:t>
            </a:r>
            <a:r>
              <a:rPr lang="en-US" altLang="fa-IR" sz="3200" dirty="0">
                <a:ln>
                  <a:noFill/>
                </a:ln>
                <a:solidFill>
                  <a:srgbClr val="FFFF00"/>
                </a:solidFill>
                <a:effectLst/>
                <a:ea typeface="+mn-ea"/>
                <a:cs typeface="B Nazanin" pitchFamily="2" charset="-78"/>
              </a:rPr>
              <a:t/>
            </a:r>
            <a:br>
              <a:rPr lang="en-US" altLang="fa-IR" sz="3200" dirty="0">
                <a:ln>
                  <a:noFill/>
                </a:ln>
                <a:solidFill>
                  <a:srgbClr val="FFFF00"/>
                </a:solidFill>
                <a:effectLst/>
                <a:ea typeface="+mn-ea"/>
                <a:cs typeface="B Nazanin" pitchFamily="2" charset="-78"/>
              </a:rPr>
            </a:br>
            <a:endParaRPr lang="en-US" sz="3200" dirty="0">
              <a:ln>
                <a:noFill/>
              </a:ln>
              <a:solidFill>
                <a:srgbClr val="FFFF00"/>
              </a:solidFill>
              <a:effectLst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992" y="3434982"/>
            <a:ext cx="4758557" cy="4293096"/>
          </a:xfrm>
        </p:spPr>
        <p:txBody>
          <a:bodyPr>
            <a:noAutofit/>
          </a:bodyPr>
          <a:lstStyle/>
          <a:p>
            <a:pPr algn="ctr"/>
            <a:r>
              <a:rPr lang="fa-IR" altLang="fa-IR" sz="2800" dirty="0">
                <a:cs typeface="B Lotus" panose="00000400000000000000" pitchFamily="2" charset="-78"/>
              </a:rPr>
              <a:t>بالغین می توانند با پاسخگويي به کلمات،‌اعمال و علایق کودکانشان بوسيله صدا، حرکات بدن ، تماسهای ملایم و کلمات كودكان خود را تشویق کنند.</a:t>
            </a:r>
            <a:endParaRPr lang="en-US" altLang="fa-IR" sz="2800" dirty="0">
              <a:cs typeface="B Lotus" panose="00000400000000000000" pitchFamily="2" charset="-78"/>
            </a:endParaRPr>
          </a:p>
          <a:p>
            <a:pPr marL="64008" indent="0" algn="ctr">
              <a:buNone/>
            </a:pPr>
            <a:r>
              <a:rPr lang="fa-IR" altLang="fa-IR" sz="2800" dirty="0">
                <a:cs typeface="B Lotus" panose="00000400000000000000" pitchFamily="2" charset="-78"/>
              </a:rPr>
              <a:t> </a:t>
            </a:r>
            <a:endParaRPr lang="en-US" altLang="fa-IR" sz="2800" dirty="0">
              <a:cs typeface="B Lotus" panose="00000400000000000000" pitchFamily="2" charset="-78"/>
            </a:endParaRPr>
          </a:p>
          <a:p>
            <a:pPr algn="ctr"/>
            <a:endParaRPr lang="en-US" altLang="fa-IR" sz="2800" dirty="0">
              <a:cs typeface="B Lotus" panose="00000400000000000000" pitchFamily="2" charset="-78"/>
            </a:endParaRPr>
          </a:p>
          <a:p>
            <a:pPr algn="ctr"/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594" y="3717032"/>
            <a:ext cx="2297254" cy="1959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780" y="0"/>
            <a:ext cx="719220" cy="5305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2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86"/>
    </mc:Choice>
    <mc:Fallback xmlns="">
      <p:transition spd="slow" advTm="44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3vocalizing(1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432" y="1"/>
            <a:ext cx="662936" cy="4890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7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792" y="416220"/>
            <a:ext cx="8229600" cy="139903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1628"/>
            <a:ext cx="8075240" cy="6003180"/>
          </a:xfrm>
        </p:spPr>
        <p:txBody>
          <a:bodyPr>
            <a:noAutofit/>
          </a:bodyPr>
          <a:lstStyle/>
          <a:p>
            <a:pPr marL="64008" indent="0" algn="just">
              <a:buNone/>
            </a:pPr>
            <a:r>
              <a:rPr lang="fa-IR" sz="2800" dirty="0" smtClean="0">
                <a:cs typeface="B Lotus" panose="00000400000000000000" pitchFamily="2" charset="-78"/>
              </a:rPr>
              <a:t>بازی کمک می کند تا کودک مهارت های </a:t>
            </a:r>
            <a:r>
              <a:rPr lang="fa-IR" sz="2800" dirty="0">
                <a:cs typeface="B Lotus" panose="00000400000000000000" pitchFamily="2" charset="-78"/>
              </a:rPr>
              <a:t>تازه ای </a:t>
            </a:r>
            <a:r>
              <a:rPr lang="fa-IR" sz="2800" dirty="0" smtClean="0">
                <a:cs typeface="B Lotus" panose="00000400000000000000" pitchFamily="2" charset="-78"/>
              </a:rPr>
              <a:t>به </a:t>
            </a:r>
            <a:r>
              <a:rPr lang="fa-IR" sz="2800" dirty="0">
                <a:cs typeface="B Lotus" panose="00000400000000000000" pitchFamily="2" charset="-78"/>
              </a:rPr>
              <a:t>دست </a:t>
            </a:r>
            <a:r>
              <a:rPr lang="fa-IR" sz="2800" dirty="0" smtClean="0">
                <a:cs typeface="B Lotus" panose="00000400000000000000" pitchFamily="2" charset="-78"/>
              </a:rPr>
              <a:t>آورد که عبارتند </a:t>
            </a:r>
            <a:r>
              <a:rPr lang="fa-IR" sz="2800" dirty="0">
                <a:cs typeface="B Lotus" panose="00000400000000000000" pitchFamily="2" charset="-78"/>
              </a:rPr>
              <a:t>از </a:t>
            </a:r>
            <a:r>
              <a:rPr lang="fa-IR" sz="2800" dirty="0" smtClean="0">
                <a:cs typeface="B Lotus" panose="00000400000000000000" pitchFamily="2" charset="-78"/>
              </a:rPr>
              <a:t>:</a:t>
            </a:r>
          </a:p>
          <a:p>
            <a:pPr marL="64008" indent="0" algn="just">
              <a:buNone/>
            </a:pPr>
            <a:endParaRPr lang="en-US" sz="2800" dirty="0">
              <a:cs typeface="B Lotus" panose="00000400000000000000" pitchFamily="2" charset="-78"/>
            </a:endParaRPr>
          </a:p>
          <a:p>
            <a:pPr lvl="0" algn="just"/>
            <a:r>
              <a:rPr lang="fa-IR" sz="2800" b="1" dirty="0">
                <a:solidFill>
                  <a:srgbClr val="FFFF00"/>
                </a:solidFill>
                <a:cs typeface="B Lotus" panose="00000400000000000000" pitchFamily="2" charset="-78"/>
              </a:rPr>
              <a:t>فیزیکی (یا موتور) </a:t>
            </a:r>
            <a:r>
              <a:rPr lang="fa-IR" sz="2800" dirty="0">
                <a:cs typeface="B Lotus" panose="00000400000000000000" pitchFamily="2" charset="-78"/>
              </a:rPr>
              <a:t>– یادگیری اينكه چگونه به يك شي برسد و آن را بگيرد ، بايستد و راه برود.</a:t>
            </a:r>
            <a:endParaRPr lang="en-US" sz="2800" dirty="0">
              <a:cs typeface="B Lotus" panose="00000400000000000000" pitchFamily="2" charset="-78"/>
            </a:endParaRPr>
          </a:p>
          <a:p>
            <a:pPr lvl="0" algn="just"/>
            <a:r>
              <a:rPr lang="fa-IR" sz="2800" b="1" dirty="0">
                <a:solidFill>
                  <a:srgbClr val="FFFF00"/>
                </a:solidFill>
                <a:cs typeface="B Lotus" panose="00000400000000000000" pitchFamily="2" charset="-78"/>
              </a:rPr>
              <a:t>اجتماعی</a:t>
            </a:r>
            <a:r>
              <a:rPr lang="fa-IR" sz="2800" dirty="0">
                <a:cs typeface="B Lotus" panose="00000400000000000000" pitchFamily="2" charset="-78"/>
              </a:rPr>
              <a:t>- یادگیری اينكه چگونه براي رفع  نيازهايش ارتباط برقرار </a:t>
            </a:r>
            <a:r>
              <a:rPr lang="fa-IR" sz="2800" dirty="0" smtClean="0">
                <a:cs typeface="B Lotus" panose="00000400000000000000" pitchFamily="2" charset="-78"/>
              </a:rPr>
              <a:t>كند و </a:t>
            </a:r>
            <a:r>
              <a:rPr lang="fa-IR" sz="2800" dirty="0">
                <a:cs typeface="B Lotus" panose="00000400000000000000" pitchFamily="2" charset="-78"/>
              </a:rPr>
              <a:t>از کلمات برای صحبت با افراد دیگراستفاده كند.</a:t>
            </a:r>
            <a:endParaRPr lang="en-US" sz="2800" dirty="0">
              <a:cs typeface="B Lotus" panose="00000400000000000000" pitchFamily="2" charset="-78"/>
            </a:endParaRPr>
          </a:p>
          <a:p>
            <a:pPr lvl="0" algn="just"/>
            <a:r>
              <a:rPr lang="fa-IR" sz="2800" b="1" dirty="0">
                <a:solidFill>
                  <a:srgbClr val="FFFF00"/>
                </a:solidFill>
                <a:cs typeface="B Lotus" panose="00000400000000000000" pitchFamily="2" charset="-78"/>
              </a:rPr>
              <a:t>شناختی</a:t>
            </a:r>
            <a:r>
              <a:rPr lang="fa-IR" sz="2800" dirty="0">
                <a:cs typeface="B Lotus" panose="00000400000000000000" pitchFamily="2" charset="-78"/>
              </a:rPr>
              <a:t>- یادگیری اينكه چگونه فکر کند و مسایل راحل </a:t>
            </a:r>
            <a:r>
              <a:rPr lang="fa-IR" sz="2800" dirty="0" smtClean="0">
                <a:cs typeface="B Lotus" panose="00000400000000000000" pitchFamily="2" charset="-78"/>
              </a:rPr>
              <a:t>نمايد ،     اندازه </a:t>
            </a:r>
            <a:r>
              <a:rPr lang="fa-IR" sz="2800" dirty="0">
                <a:cs typeface="B Lotus" panose="00000400000000000000" pitchFamily="2" charset="-78"/>
              </a:rPr>
              <a:t>ها و </a:t>
            </a:r>
            <a:r>
              <a:rPr lang="fa-IR" sz="2800" dirty="0" smtClean="0">
                <a:cs typeface="B Lotus" panose="00000400000000000000" pitchFamily="2" charset="-78"/>
              </a:rPr>
              <a:t>اشکال را مقایسه کند </a:t>
            </a:r>
            <a:r>
              <a:rPr lang="fa-IR" sz="2800" dirty="0">
                <a:cs typeface="B Lotus" panose="00000400000000000000" pitchFamily="2" charset="-78"/>
              </a:rPr>
              <a:t>و تشخیص دادن افراد و اجسام را ياد </a:t>
            </a:r>
            <a:r>
              <a:rPr lang="fa-IR" sz="2800" dirty="0" smtClean="0">
                <a:cs typeface="B Lotus" panose="00000400000000000000" pitchFamily="2" charset="-78"/>
              </a:rPr>
              <a:t>بگيرد. </a:t>
            </a:r>
            <a:endParaRPr lang="en-US" sz="2800" dirty="0">
              <a:cs typeface="B Lotus" panose="00000400000000000000" pitchFamily="2" charset="-78"/>
            </a:endParaRPr>
          </a:p>
          <a:p>
            <a:pPr lvl="0" algn="just"/>
            <a:r>
              <a:rPr lang="fa-IR" sz="2800" b="1" dirty="0">
                <a:solidFill>
                  <a:srgbClr val="FFFF00"/>
                </a:solidFill>
                <a:cs typeface="B Lotus" panose="00000400000000000000" pitchFamily="2" charset="-78"/>
              </a:rPr>
              <a:t>احساسی هيجاني </a:t>
            </a:r>
            <a:r>
              <a:rPr lang="fa-IR" sz="2800" dirty="0">
                <a:cs typeface="B Lotus" panose="00000400000000000000" pitchFamily="2" charset="-78"/>
              </a:rPr>
              <a:t>- </a:t>
            </a:r>
            <a:r>
              <a:rPr lang="fa-IR" sz="2800" dirty="0" smtClean="0">
                <a:cs typeface="B Lotus" panose="00000400000000000000" pitchFamily="2" charset="-78"/>
              </a:rPr>
              <a:t>یادگیری </a:t>
            </a:r>
            <a:r>
              <a:rPr lang="fa-IR" sz="2800" dirty="0">
                <a:cs typeface="B Lotus" panose="00000400000000000000" pitchFamily="2" charset="-78"/>
              </a:rPr>
              <a:t>نحوه آرام کردن خود در هنگام ناراحتي، صبور بودن در هنگام یادگیری مهارت جدید، خوشحال بودن و بقیه را خوشحال کردن.</a:t>
            </a:r>
            <a:endParaRPr lang="en-US" sz="2800" dirty="0">
              <a:cs typeface="B Lotus" panose="00000400000000000000" pitchFamily="2" charset="-78"/>
            </a:endParaRPr>
          </a:p>
          <a:p>
            <a:pPr algn="just"/>
            <a:endParaRPr lang="en-US" sz="2800" dirty="0">
              <a:cs typeface="B Lotus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2440" y="2212"/>
            <a:ext cx="609216" cy="44941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57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76"/>
    </mc:Choice>
    <mc:Fallback xmlns="">
      <p:transition spd="slow" advTm="6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fa-IR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توصیه </a:t>
            </a:r>
            <a:r>
              <a:rPr lang="fa-IR" sz="4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هایی </a:t>
            </a:r>
            <a:r>
              <a:rPr lang="fa-IR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برای مراقبت ازتکامل کودکان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28" name="Content Placeholder 27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79512" y="1119108"/>
            <a:ext cx="8851861" cy="5550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780" y="20616"/>
            <a:ext cx="719220" cy="5305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93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9"/>
    </mc:Choice>
    <mc:Fallback xmlns="">
      <p:transition spd="slow" advTm="20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کاربرد </a:t>
            </a:r>
            <a:r>
              <a:rPr lang="en-US" dirty="0" smtClean="0"/>
              <a:t>CCD</a:t>
            </a:r>
            <a:r>
              <a:rPr lang="fa-IR" smtClean="0"/>
              <a:t> در </a:t>
            </a:r>
            <a:r>
              <a:rPr lang="fa-IR" dirty="0" smtClean="0"/>
              <a:t>کلینیک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36912"/>
            <a:ext cx="8229600" cy="4572000"/>
          </a:xfrm>
        </p:spPr>
        <p:txBody>
          <a:bodyPr/>
          <a:lstStyle/>
          <a:p>
            <a:r>
              <a:rPr lang="fa-IR" dirty="0" smtClean="0"/>
              <a:t>مشاهده تعامل مادر و کودک</a:t>
            </a:r>
          </a:p>
          <a:p>
            <a:pPr marL="64008" indent="0">
              <a:buNone/>
            </a:pPr>
            <a:endParaRPr lang="fa-IR" dirty="0" smtClean="0"/>
          </a:p>
          <a:p>
            <a:r>
              <a:rPr lang="fa-IR" dirty="0" smtClean="0"/>
              <a:t>سوال های کوتاه</a:t>
            </a:r>
          </a:p>
          <a:p>
            <a:pPr marL="64008" indent="0">
              <a:buNone/>
            </a:pPr>
            <a:endParaRPr lang="fa-IR" dirty="0" smtClean="0"/>
          </a:p>
          <a:p>
            <a:r>
              <a:rPr lang="fa-IR" dirty="0" smtClean="0"/>
              <a:t>توصیه های کوتاه برای بازی و ارتباط</a:t>
            </a:r>
            <a:endParaRPr lang="fa-IR" dirty="0"/>
          </a:p>
          <a:p>
            <a:endParaRPr lang="fa-IR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780" y="2211"/>
            <a:ext cx="719220" cy="5305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90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58"/>
    </mc:Choice>
    <mc:Fallback xmlns="">
      <p:transition spd="slow" advTm="107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685" y="857250"/>
            <a:ext cx="7290054" cy="932769"/>
          </a:xfrm>
        </p:spPr>
        <p:txBody>
          <a:bodyPr/>
          <a:lstStyle/>
          <a:p>
            <a:pPr algn="ctr" rtl="1"/>
            <a:r>
              <a:rPr lang="fa-IR" b="1" u="sng" dirty="0" smtClean="0">
                <a:cs typeface="2  Lotus" panose="00000400000000000000" pitchFamily="2" charset="-78"/>
              </a:rPr>
              <a:t>پیام امروز</a:t>
            </a:r>
            <a:endParaRPr lang="en-US" b="1" u="sng" dirty="0">
              <a:cs typeface="2 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166" y="2132856"/>
            <a:ext cx="8670472" cy="4059120"/>
          </a:xfrm>
          <a:solidFill>
            <a:schemeClr val="tx1"/>
          </a:solidFill>
        </p:spPr>
        <p:txBody>
          <a:bodyPr>
            <a:normAutofit fontScale="47500" lnSpcReduction="20000"/>
          </a:bodyPr>
          <a:lstStyle/>
          <a:p>
            <a:pPr algn="ctr"/>
            <a:endParaRPr lang="fa-IR" b="1" dirty="0" smtClean="0">
              <a:solidFill>
                <a:schemeClr val="bg1"/>
              </a:solidFill>
              <a:cs typeface="2  Lotus" panose="00000400000000000000" pitchFamily="2" charset="-78"/>
            </a:endParaRPr>
          </a:p>
          <a:p>
            <a:pPr marL="0" indent="0">
              <a:buNone/>
            </a:pPr>
            <a:r>
              <a:rPr lang="fa-IR" sz="5100" b="1" dirty="0" smtClean="0">
                <a:solidFill>
                  <a:schemeClr val="bg1"/>
                </a:solidFill>
                <a:cs typeface="2  Lotus" panose="00000400000000000000" pitchFamily="2" charset="-78"/>
              </a:rPr>
              <a:t>                       مراقب                                               کودک</a:t>
            </a:r>
            <a:endParaRPr lang="fa-IR" b="1" dirty="0" smtClean="0">
              <a:solidFill>
                <a:schemeClr val="bg1"/>
              </a:solidFill>
              <a:cs typeface="2  Lotus" panose="00000400000000000000" pitchFamily="2" charset="-78"/>
            </a:endParaRPr>
          </a:p>
          <a:p>
            <a:pPr marL="0" indent="0">
              <a:buNone/>
            </a:pPr>
            <a:r>
              <a:rPr lang="fa-IR" b="1" dirty="0" smtClean="0">
                <a:solidFill>
                  <a:schemeClr val="bg1"/>
                </a:solidFill>
                <a:cs typeface="2  Lotus" panose="00000400000000000000" pitchFamily="2" charset="-78"/>
              </a:rPr>
              <a:t>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fa-IR" b="1" dirty="0" smtClean="0">
                <a:solidFill>
                  <a:schemeClr val="bg1"/>
                </a:solidFill>
                <a:cs typeface="2  Lotus" panose="00000400000000000000" pitchFamily="2" charset="-78"/>
              </a:rPr>
              <a:t>                                                                                                                                                  مراقب نامناسب    </a:t>
            </a:r>
            <a:endParaRPr lang="fa-IR" b="1" dirty="0">
              <a:solidFill>
                <a:schemeClr val="bg1"/>
              </a:solidFill>
              <a:cs typeface="2  Lotus" panose="00000400000000000000" pitchFamily="2" charset="-78"/>
            </a:endParaRPr>
          </a:p>
          <a:p>
            <a:pPr marL="0" indent="0">
              <a:buNone/>
            </a:pPr>
            <a:r>
              <a:rPr lang="fa-IR" b="1" dirty="0" smtClean="0">
                <a:solidFill>
                  <a:schemeClr val="bg1"/>
                </a:solidFill>
                <a:cs typeface="2  Lotus" panose="00000400000000000000" pitchFamily="2" charset="-78"/>
              </a:rPr>
              <a:t>      محیط نا امن </a:t>
            </a:r>
          </a:p>
          <a:p>
            <a:pPr marL="0" indent="0">
              <a:buNone/>
            </a:pPr>
            <a:endParaRPr lang="fa-IR" b="1" dirty="0">
              <a:solidFill>
                <a:schemeClr val="bg1"/>
              </a:solidFill>
              <a:cs typeface="2  Lotus" panose="00000400000000000000" pitchFamily="2" charset="-78"/>
            </a:endParaRPr>
          </a:p>
          <a:p>
            <a:pPr marL="300038" lvl="1" indent="0">
              <a:buNone/>
            </a:pPr>
            <a:endParaRPr lang="fa-IR" b="1" dirty="0" smtClean="0">
              <a:solidFill>
                <a:schemeClr val="bg1"/>
              </a:solidFill>
              <a:cs typeface="2  Lotus" panose="00000400000000000000" pitchFamily="2" charset="-78"/>
            </a:endParaRPr>
          </a:p>
          <a:p>
            <a:pPr marL="0" indent="0">
              <a:buNone/>
            </a:pPr>
            <a:endParaRPr lang="fa-IR" b="1" dirty="0">
              <a:solidFill>
                <a:schemeClr val="bg1"/>
              </a:solidFill>
              <a:cs typeface="2  Lotus" panose="00000400000000000000" pitchFamily="2" charset="-78"/>
            </a:endParaRPr>
          </a:p>
          <a:p>
            <a:pPr marL="0" indent="0">
              <a:buNone/>
            </a:pPr>
            <a:r>
              <a:rPr lang="fa-IR" b="1" dirty="0" smtClean="0">
                <a:solidFill>
                  <a:schemeClr val="bg1"/>
                </a:solidFill>
                <a:cs typeface="2  Lotus" panose="00000400000000000000" pitchFamily="2" charset="-78"/>
              </a:rPr>
              <a:t>                                   </a:t>
            </a:r>
          </a:p>
          <a:p>
            <a:pPr marL="0" indent="0">
              <a:buNone/>
            </a:pPr>
            <a:r>
              <a:rPr lang="fa-IR" b="1" dirty="0" smtClean="0">
                <a:solidFill>
                  <a:schemeClr val="bg1"/>
                </a:solidFill>
                <a:cs typeface="2  Lotus" panose="00000400000000000000" pitchFamily="2" charset="-78"/>
              </a:rPr>
              <a:t>                 </a:t>
            </a:r>
          </a:p>
          <a:p>
            <a:pPr marL="0" indent="0">
              <a:buNone/>
            </a:pPr>
            <a:endParaRPr lang="fa-IR" b="1" dirty="0">
              <a:solidFill>
                <a:schemeClr val="bg1"/>
              </a:solidFill>
              <a:cs typeface="2  Lotus" panose="00000400000000000000" pitchFamily="2" charset="-78"/>
            </a:endParaRPr>
          </a:p>
          <a:p>
            <a:pPr marL="0" indent="0">
              <a:buNone/>
            </a:pPr>
            <a:r>
              <a:rPr lang="fa-IR" b="1" dirty="0" smtClean="0">
                <a:solidFill>
                  <a:schemeClr val="bg1"/>
                </a:solidFill>
                <a:cs typeface="2  Lotus" panose="00000400000000000000" pitchFamily="2" charset="-78"/>
              </a:rPr>
              <a:t>                          محرکات ناکافی</a:t>
            </a:r>
            <a:endParaRPr lang="fa-IR" b="1" dirty="0">
              <a:solidFill>
                <a:schemeClr val="bg1"/>
              </a:solidFill>
              <a:cs typeface="2  Lotus" panose="00000400000000000000" pitchFamily="2" charset="-78"/>
            </a:endParaRPr>
          </a:p>
          <a:p>
            <a:pPr marL="0" indent="0">
              <a:buNone/>
            </a:pPr>
            <a:r>
              <a:rPr lang="fa-IR" b="1" dirty="0" smtClean="0">
                <a:solidFill>
                  <a:schemeClr val="bg1"/>
                </a:solidFill>
                <a:cs typeface="2  Lotus" panose="00000400000000000000" pitchFamily="2" charset="-78"/>
              </a:rPr>
              <a:t>                                            </a:t>
            </a:r>
          </a:p>
          <a:p>
            <a:pPr marL="0" indent="0">
              <a:buNone/>
            </a:pPr>
            <a:r>
              <a:rPr lang="fa-IR" sz="4400" b="1" dirty="0">
                <a:solidFill>
                  <a:schemeClr val="bg1"/>
                </a:solidFill>
                <a:cs typeface="2  Lotus" panose="00000400000000000000" pitchFamily="2" charset="-78"/>
              </a:rPr>
              <a:t>                                        </a:t>
            </a:r>
            <a:r>
              <a:rPr lang="fa-IR" sz="4400" b="1" dirty="0" smtClean="0">
                <a:solidFill>
                  <a:schemeClr val="bg1"/>
                </a:solidFill>
                <a:cs typeface="2  Lotus" panose="00000400000000000000" pitchFamily="2" charset="-78"/>
              </a:rPr>
              <a:t>               </a:t>
            </a:r>
          </a:p>
          <a:p>
            <a:pPr marL="0" indent="0">
              <a:buNone/>
            </a:pPr>
            <a:r>
              <a:rPr lang="fa-IR" sz="5100" b="1" dirty="0">
                <a:solidFill>
                  <a:schemeClr val="bg1"/>
                </a:solidFill>
                <a:cs typeface="2  Lotus" panose="00000400000000000000" pitchFamily="2" charset="-78"/>
              </a:rPr>
              <a:t> </a:t>
            </a:r>
            <a:r>
              <a:rPr lang="fa-IR" sz="5100" b="1" dirty="0" smtClean="0">
                <a:solidFill>
                  <a:schemeClr val="bg1"/>
                </a:solidFill>
                <a:cs typeface="2  Lotus" panose="00000400000000000000" pitchFamily="2" charset="-78"/>
              </a:rPr>
              <a:t>                                             </a:t>
            </a:r>
          </a:p>
          <a:p>
            <a:pPr marL="0" indent="0">
              <a:buNone/>
            </a:pPr>
            <a:r>
              <a:rPr lang="fa-IR" sz="5100" b="1" dirty="0">
                <a:solidFill>
                  <a:schemeClr val="bg1"/>
                </a:solidFill>
                <a:cs typeface="2  Lotus" panose="00000400000000000000" pitchFamily="2" charset="-78"/>
              </a:rPr>
              <a:t> </a:t>
            </a:r>
            <a:r>
              <a:rPr lang="fa-IR" sz="5100" b="1" dirty="0" smtClean="0">
                <a:solidFill>
                  <a:schemeClr val="bg1"/>
                </a:solidFill>
                <a:cs typeface="2  Lotus" panose="00000400000000000000" pitchFamily="2" charset="-78"/>
              </a:rPr>
              <a:t>                                             بازی </a:t>
            </a:r>
            <a:r>
              <a:rPr lang="fa-IR" sz="5100" b="1" dirty="0">
                <a:solidFill>
                  <a:schemeClr val="bg1"/>
                </a:solidFill>
                <a:cs typeface="2  Lotus" panose="00000400000000000000" pitchFamily="2" charset="-78"/>
              </a:rPr>
              <a:t>و ارتباط                    </a:t>
            </a:r>
            <a:r>
              <a:rPr lang="fa-IR" b="1" dirty="0" smtClean="0">
                <a:solidFill>
                  <a:schemeClr val="bg1"/>
                </a:solidFill>
                <a:cs typeface="2  Lotus" panose="00000400000000000000" pitchFamily="2" charset="-78"/>
              </a:rPr>
              <a:t>استرس توکسیک  </a:t>
            </a:r>
            <a:endParaRPr lang="en-US" b="1" dirty="0">
              <a:solidFill>
                <a:schemeClr val="bg1"/>
              </a:solidFill>
              <a:cs typeface="2  Lotus" panose="00000400000000000000" pitchFamily="2" charset="-78"/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2743030" y="2780928"/>
            <a:ext cx="3838745" cy="2559503"/>
          </a:xfrm>
          <a:prstGeom prst="triangle">
            <a:avLst>
              <a:gd name="adj" fmla="val 5116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b" anchorCtr="1"/>
          <a:lstStyle/>
          <a:p>
            <a:pPr algn="ctr"/>
            <a:r>
              <a:rPr lang="fa-IR" sz="2100" b="1" dirty="0">
                <a:cs typeface="2  Lotus" panose="00000400000000000000" pitchFamily="2" charset="-78"/>
              </a:rPr>
              <a:t>           </a:t>
            </a:r>
            <a:endParaRPr lang="en-US" sz="2100" b="1" dirty="0">
              <a:cs typeface="2  Lotus" panose="00000400000000000000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28987" y="3251537"/>
            <a:ext cx="2486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000" b="1" dirty="0">
                <a:solidFill>
                  <a:schemeClr val="bg1"/>
                </a:solidFill>
                <a:cs typeface="2  Lotus" panose="00000400000000000000" pitchFamily="2" charset="-78"/>
              </a:rPr>
              <a:t>ارتقاء  </a:t>
            </a:r>
            <a:r>
              <a:rPr lang="fa-IR" sz="3000" b="1" dirty="0" smtClean="0">
                <a:solidFill>
                  <a:schemeClr val="bg1"/>
                </a:solidFill>
                <a:cs typeface="2  Lotus" panose="00000400000000000000" pitchFamily="2" charset="-78"/>
              </a:rPr>
              <a:t>تکامل           </a:t>
            </a:r>
            <a:r>
              <a:rPr lang="fa-IR" sz="3000" b="1" dirty="0">
                <a:solidFill>
                  <a:schemeClr val="bg1"/>
                </a:solidFill>
                <a:cs typeface="2  Lotus" panose="00000400000000000000" pitchFamily="2" charset="-78"/>
              </a:rPr>
              <a:t>کودک </a:t>
            </a:r>
            <a:endParaRPr lang="en-US" sz="3000" b="1" dirty="0">
              <a:solidFill>
                <a:schemeClr val="bg1"/>
              </a:solidFill>
              <a:cs typeface="2  Lotus" panose="00000400000000000000" pitchFamily="2" charset="-78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257425" y="4533900"/>
            <a:ext cx="733425" cy="702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400970" y="3272408"/>
            <a:ext cx="1411390" cy="401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121055" y="3140968"/>
            <a:ext cx="603966" cy="262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972175" y="4697505"/>
            <a:ext cx="609600" cy="266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780" y="0"/>
            <a:ext cx="719220" cy="5305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04"/>
    </mc:Choice>
    <mc:Fallback xmlns="">
      <p:transition spd="slow" advTm="66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91404"/>
            <a:ext cx="8229600" cy="1399032"/>
          </a:xfrm>
        </p:spPr>
        <p:txBody>
          <a:bodyPr/>
          <a:lstStyle/>
          <a:p>
            <a:pPr algn="ctr"/>
            <a:r>
              <a:rPr lang="fa-IR" dirty="0" smtClean="0"/>
              <a:t>خلاصه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206" y="2204864"/>
            <a:ext cx="8229600" cy="4572000"/>
          </a:xfrm>
        </p:spPr>
        <p:txBody>
          <a:bodyPr>
            <a:normAutofit/>
          </a:bodyPr>
          <a:lstStyle/>
          <a:p>
            <a:r>
              <a:rPr lang="fa-IR" sz="2400" dirty="0" smtClean="0"/>
              <a:t>تعریف برنامه مراقبت از تکامل کودک</a:t>
            </a:r>
          </a:p>
          <a:p>
            <a:r>
              <a:rPr lang="fa-IR" sz="2400" dirty="0" smtClean="0"/>
              <a:t>تعریف اجزاء برنامه (مراقب </a:t>
            </a:r>
            <a:r>
              <a:rPr lang="fa-IR" sz="2400" dirty="0"/>
              <a:t>،</a:t>
            </a:r>
            <a:r>
              <a:rPr lang="fa-IR" sz="2400" dirty="0" smtClean="0"/>
              <a:t> کودک و تعامل آنها)</a:t>
            </a:r>
          </a:p>
          <a:p>
            <a:r>
              <a:rPr lang="fa-IR" sz="2400" dirty="0"/>
              <a:t>ویژگی های مهم مراقب(حساسیت و پاسخگو بودن</a:t>
            </a:r>
            <a:r>
              <a:rPr lang="fa-IR" sz="2400" dirty="0" smtClean="0"/>
              <a:t>)</a:t>
            </a:r>
          </a:p>
          <a:p>
            <a:r>
              <a:rPr lang="fa-IR" sz="2400" dirty="0" smtClean="0"/>
              <a:t>تعریف اصول چهارگانه برنامه</a:t>
            </a:r>
          </a:p>
          <a:p>
            <a:r>
              <a:rPr lang="fa-IR" sz="2400" dirty="0" smtClean="0"/>
              <a:t>توصیه هایی برای بازی و ارتباط با کودک برحسب سن</a:t>
            </a:r>
          </a:p>
          <a:p>
            <a:r>
              <a:rPr lang="fa-IR" sz="2400" dirty="0" smtClean="0"/>
              <a:t>کاربرد </a:t>
            </a:r>
            <a:r>
              <a:rPr lang="en-US" sz="2400" dirty="0" smtClean="0"/>
              <a:t>CCD </a:t>
            </a:r>
            <a:r>
              <a:rPr lang="fa-IR" sz="2400" dirty="0" smtClean="0"/>
              <a:t> در کلینیک</a:t>
            </a:r>
          </a:p>
          <a:p>
            <a:r>
              <a:rPr lang="fa-IR" sz="2400" dirty="0" smtClean="0"/>
              <a:t>پیام امروز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780" y="-1334"/>
            <a:ext cx="719220" cy="530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4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0648"/>
            <a:ext cx="1964531" cy="130730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5" y="2139942"/>
            <a:ext cx="1300163" cy="1978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89" y="3712653"/>
            <a:ext cx="1293019" cy="1993106"/>
          </a:xfrm>
          <a:prstGeom prst="rect">
            <a:avLst/>
          </a:prstGeom>
        </p:spPr>
      </p:pic>
      <p:sp>
        <p:nvSpPr>
          <p:cNvPr id="9" name="AutoShape 4" descr="Image result for child developmental disabilities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30828" y="1600792"/>
            <a:ext cx="4510769" cy="251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با آنها</a:t>
            </a:r>
            <a:br>
              <a:rPr lang="fa-IR" dirty="0" smtClean="0">
                <a:solidFill>
                  <a:srgbClr val="FF0000"/>
                </a:solidFill>
              </a:rPr>
            </a:br>
            <a:r>
              <a:rPr lang="fa-IR" dirty="0">
                <a:solidFill>
                  <a:srgbClr val="FF0000"/>
                </a:solidFill>
              </a:rPr>
              <a:t/>
            </a:r>
            <a:br>
              <a:rPr lang="fa-IR" dirty="0">
                <a:solidFill>
                  <a:srgbClr val="FF0000"/>
                </a:solidFill>
              </a:rPr>
            </a:br>
            <a:r>
              <a:rPr lang="fa-IR" dirty="0" smtClean="0">
                <a:solidFill>
                  <a:srgbClr val="FF0000"/>
                </a:solidFill>
              </a:rPr>
              <a:t>     و  برای آنها</a:t>
            </a:r>
            <a:br>
              <a:rPr lang="fa-IR" dirty="0" smtClean="0">
                <a:solidFill>
                  <a:srgbClr val="FF0000"/>
                </a:solidFill>
              </a:rPr>
            </a:br>
            <a:r>
              <a:rPr lang="fa-IR" dirty="0">
                <a:solidFill>
                  <a:srgbClr val="FF0000"/>
                </a:solidFill>
              </a:rPr>
              <a:t/>
            </a:r>
            <a:br>
              <a:rPr lang="fa-IR" dirty="0">
                <a:solidFill>
                  <a:srgbClr val="FF0000"/>
                </a:solidFill>
              </a:rPr>
            </a:br>
            <a:r>
              <a:rPr lang="fa-IR" dirty="0" smtClean="0">
                <a:solidFill>
                  <a:srgbClr val="FF0000"/>
                </a:solidFill>
              </a:rPr>
              <a:t>        به آینده ای زیبا</a:t>
            </a:r>
            <a:br>
              <a:rPr lang="fa-IR" dirty="0" smtClean="0">
                <a:solidFill>
                  <a:srgbClr val="FF0000"/>
                </a:solidFill>
              </a:rPr>
            </a:br>
            <a:r>
              <a:rPr lang="fa-IR" dirty="0" smtClean="0">
                <a:solidFill>
                  <a:srgbClr val="FF0000"/>
                </a:solidFill>
              </a:rPr>
              <a:t>          </a:t>
            </a:r>
            <a:br>
              <a:rPr lang="fa-IR" dirty="0" smtClean="0">
                <a:solidFill>
                  <a:srgbClr val="FF0000"/>
                </a:solidFill>
              </a:rPr>
            </a:br>
            <a:r>
              <a:rPr lang="fa-IR" dirty="0">
                <a:solidFill>
                  <a:srgbClr val="FF0000"/>
                </a:solidFill>
              </a:rPr>
              <a:t> </a:t>
            </a:r>
            <a:r>
              <a:rPr lang="fa-IR" dirty="0" smtClean="0">
                <a:solidFill>
                  <a:srgbClr val="FF0000"/>
                </a:solidFill>
              </a:rPr>
              <a:t>       می اندیشیم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977" y="1130304"/>
            <a:ext cx="1607344" cy="1607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4780" y="-4635"/>
            <a:ext cx="719220" cy="53056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898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3"/>
    </mc:Choice>
    <mc:Fallback xmlns="">
      <p:transition spd="slow" advTm="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772816"/>
            <a:ext cx="3286148" cy="4214842"/>
          </a:xfrm>
        </p:spPr>
        <p:txBody>
          <a:bodyPr>
            <a:normAutofit/>
          </a:bodyPr>
          <a:lstStyle/>
          <a:p>
            <a:pPr algn="ctr"/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35696" y="2348880"/>
            <a:ext cx="5688632" cy="1008112"/>
          </a:xfrm>
        </p:spPr>
        <p:txBody>
          <a:bodyPr/>
          <a:lstStyle/>
          <a:p>
            <a:pPr marL="64008" indent="0" algn="ctr">
              <a:buNone/>
            </a:pPr>
            <a:r>
              <a:rPr lang="fa-IR" i="1" dirty="0" smtClean="0"/>
              <a:t>برنامه مراقبت از تکامل کودک </a:t>
            </a:r>
            <a:r>
              <a:rPr lang="en-US" i="1" dirty="0" smtClean="0"/>
              <a:t>CCD</a:t>
            </a:r>
            <a:r>
              <a:rPr lang="fa-IR" i="1" dirty="0" smtClean="0"/>
              <a:t> چیست؟</a:t>
            </a:r>
            <a:endParaRPr lang="fa-IR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780" y="0"/>
            <a:ext cx="719220" cy="53056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56"/>
    </mc:Choice>
    <mc:Fallback xmlns="">
      <p:transition spd="slow" advTm="79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848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50144"/>
          </a:xfrm>
        </p:spPr>
        <p:txBody>
          <a:bodyPr>
            <a:normAutofit lnSpcReduction="10000"/>
          </a:bodyPr>
          <a:lstStyle/>
          <a:p>
            <a:pPr marL="64008" indent="0">
              <a:buNone/>
            </a:pPr>
            <a:r>
              <a:rPr lang="fa-IR" sz="3600" b="1" dirty="0">
                <a:cs typeface="B Lotus" panose="00000400000000000000" pitchFamily="2" charset="-78"/>
              </a:rPr>
              <a:t>این </a:t>
            </a:r>
            <a:r>
              <a:rPr lang="fa-IR" sz="3600" b="1" dirty="0" smtClean="0">
                <a:cs typeface="B Lotus" panose="00000400000000000000" pitchFamily="2" charset="-78"/>
              </a:rPr>
              <a:t>برنامه:</a:t>
            </a:r>
          </a:p>
          <a:p>
            <a:pPr algn="just"/>
            <a:r>
              <a:rPr lang="fa-IR" sz="3600" b="1" dirty="0" smtClean="0">
                <a:cs typeface="B Lotus" panose="00000400000000000000" pitchFamily="2" charset="-78"/>
              </a:rPr>
              <a:t> </a:t>
            </a:r>
            <a:r>
              <a:rPr lang="fa-IR" sz="3600" b="1" dirty="0">
                <a:cs typeface="B Lotus" panose="00000400000000000000" pitchFamily="2" charset="-78"/>
              </a:rPr>
              <a:t>نشان می دهد که پد رو مادر و سایر مراقبین کودکان کم </a:t>
            </a:r>
            <a:r>
              <a:rPr lang="fa-IR" sz="3600" b="1" dirty="0" smtClean="0">
                <a:cs typeface="B Lotus" panose="00000400000000000000" pitchFamily="2" charset="-78"/>
              </a:rPr>
              <a:t>سن </a:t>
            </a:r>
            <a:r>
              <a:rPr lang="fa-IR" sz="3600" b="1" dirty="0">
                <a:cs typeface="B Lotus" panose="00000400000000000000" pitchFamily="2" charset="-78"/>
              </a:rPr>
              <a:t>و سال چه کارهایی </a:t>
            </a:r>
            <a:r>
              <a:rPr lang="fa-IR" sz="3600" b="1" dirty="0" smtClean="0">
                <a:cs typeface="B Lotus" panose="00000400000000000000" pitchFamily="2" charset="-78"/>
              </a:rPr>
              <a:t> می </a:t>
            </a:r>
            <a:r>
              <a:rPr lang="fa-IR" sz="3600" b="1" dirty="0">
                <a:cs typeface="B Lotus" panose="00000400000000000000" pitchFamily="2" charset="-78"/>
              </a:rPr>
              <a:t>توانند انجام دهند. </a:t>
            </a:r>
            <a:endParaRPr lang="fa-IR" sz="3600" b="1" dirty="0" smtClean="0">
              <a:cs typeface="B Lotus" panose="00000400000000000000" pitchFamily="2" charset="-78"/>
            </a:endParaRPr>
          </a:p>
          <a:p>
            <a:pPr algn="just"/>
            <a:r>
              <a:rPr lang="fa-IR" sz="3600" b="1" dirty="0" smtClean="0">
                <a:cs typeface="B Lotus" panose="00000400000000000000" pitchFamily="2" charset="-78"/>
              </a:rPr>
              <a:t> پیشنهادات و </a:t>
            </a:r>
            <a:r>
              <a:rPr lang="fa-IR" sz="3600" b="1" dirty="0">
                <a:cs typeface="B Lotus" panose="00000400000000000000" pitchFamily="2" charset="-78"/>
              </a:rPr>
              <a:t>ایده </a:t>
            </a:r>
            <a:r>
              <a:rPr lang="fa-IR" sz="3600" b="1" dirty="0" smtClean="0">
                <a:cs typeface="B Lotus" panose="00000400000000000000" pitchFamily="2" charset="-78"/>
              </a:rPr>
              <a:t>هایی </a:t>
            </a:r>
            <a:r>
              <a:rPr lang="fa-IR" sz="3600" b="1" dirty="0">
                <a:cs typeface="B Lotus" panose="00000400000000000000" pitchFamily="2" charset="-78"/>
              </a:rPr>
              <a:t>برای بازی و </a:t>
            </a:r>
            <a:r>
              <a:rPr lang="fa-IR" sz="3600" b="1" dirty="0" smtClean="0">
                <a:cs typeface="B Lotus" panose="00000400000000000000" pitchFamily="2" charset="-78"/>
              </a:rPr>
              <a:t>برقراری ارتباط  </a:t>
            </a:r>
            <a:r>
              <a:rPr lang="fa-IR" sz="3600" b="1" dirty="0">
                <a:cs typeface="B Lotus" panose="00000400000000000000" pitchFamily="2" charset="-78"/>
              </a:rPr>
              <a:t>با کودک ارائه می کند که </a:t>
            </a:r>
            <a:r>
              <a:rPr lang="fa-IR" sz="3600" b="1" dirty="0" smtClean="0">
                <a:cs typeface="B Lotus" panose="00000400000000000000" pitchFamily="2" charset="-78"/>
              </a:rPr>
              <a:t>بتواند </a:t>
            </a:r>
            <a:r>
              <a:rPr lang="fa-IR" sz="3600" b="1" dirty="0">
                <a:cs typeface="B Lotus" panose="00000400000000000000" pitchFamily="2" charset="-78"/>
              </a:rPr>
              <a:t>به یادگیری آنها کمک کند</a:t>
            </a:r>
            <a:r>
              <a:rPr lang="fa-IR" sz="3600" b="1" dirty="0" smtClean="0">
                <a:cs typeface="B Lotus" panose="00000400000000000000" pitchFamily="2" charset="-78"/>
              </a:rPr>
              <a:t>.</a:t>
            </a:r>
          </a:p>
          <a:p>
            <a:pPr algn="just"/>
            <a:r>
              <a:rPr lang="fa-IR" sz="3600" b="1" dirty="0" smtClean="0">
                <a:cs typeface="B Lotus" panose="00000400000000000000" pitchFamily="2" charset="-78"/>
              </a:rPr>
              <a:t>کمک می کند تا والدین یاد بگیرند تا  در حین انجام </a:t>
            </a:r>
            <a:r>
              <a:rPr lang="fa-IR" sz="3600" b="1" dirty="0">
                <a:cs typeface="B Lotus" panose="00000400000000000000" pitchFamily="2" charset="-78"/>
              </a:rPr>
              <a:t>وظایف روزانه </a:t>
            </a:r>
            <a:r>
              <a:rPr lang="fa-IR" sz="3600" b="1" dirty="0" smtClean="0">
                <a:cs typeface="B Lotus" panose="00000400000000000000" pitchFamily="2" charset="-78"/>
              </a:rPr>
              <a:t>مانند </a:t>
            </a:r>
            <a:r>
              <a:rPr lang="fa-IR" sz="3600" b="1" dirty="0">
                <a:cs typeface="B Lotus" panose="00000400000000000000" pitchFamily="2" charset="-78"/>
              </a:rPr>
              <a:t>غذا دادن</a:t>
            </a:r>
            <a:r>
              <a:rPr lang="fa-IR" sz="3600" b="1" dirty="0" smtClean="0">
                <a:cs typeface="B Lotus" panose="00000400000000000000" pitchFamily="2" charset="-78"/>
              </a:rPr>
              <a:t>، ‌لباس </a:t>
            </a:r>
            <a:r>
              <a:rPr lang="fa-IR" sz="3600" b="1" dirty="0">
                <a:cs typeface="B Lotus" panose="00000400000000000000" pitchFamily="2" charset="-78"/>
              </a:rPr>
              <a:t>پوشاندن و سایر </a:t>
            </a:r>
            <a:r>
              <a:rPr lang="fa-IR" sz="3600" b="1" dirty="0" smtClean="0">
                <a:cs typeface="B Lotus" panose="00000400000000000000" pitchFamily="2" charset="-78"/>
              </a:rPr>
              <a:t>موقعیت ها با </a:t>
            </a:r>
            <a:r>
              <a:rPr lang="fa-IR" sz="3600" b="1" dirty="0">
                <a:cs typeface="B Lotus" panose="00000400000000000000" pitchFamily="2" charset="-78"/>
              </a:rPr>
              <a:t>کودکان خود </a:t>
            </a:r>
            <a:r>
              <a:rPr lang="fa-IR" sz="3600" b="1" dirty="0" smtClean="0">
                <a:cs typeface="B Lotus" panose="00000400000000000000" pitchFamily="2" charset="-78"/>
              </a:rPr>
              <a:t>بازی و </a:t>
            </a:r>
            <a:r>
              <a:rPr lang="fa-IR" sz="3600" b="1" dirty="0">
                <a:cs typeface="B Lotus" panose="00000400000000000000" pitchFamily="2" charset="-78"/>
              </a:rPr>
              <a:t>ارتباط برقرار کنند.</a:t>
            </a:r>
            <a:endParaRPr lang="en-US" sz="3600" b="1" dirty="0">
              <a:cs typeface="B Lotus" panose="00000400000000000000" pitchFamily="2" charset="-78"/>
            </a:endParaRPr>
          </a:p>
          <a:p>
            <a:endParaRPr lang="en-US" sz="3600" b="1" dirty="0">
              <a:cs typeface="B Lotus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2440" y="0"/>
            <a:ext cx="611560" cy="45114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66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90"/>
    </mc:Choice>
    <mc:Fallback xmlns="">
      <p:transition spd="slow" advTm="55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9968"/>
            <a:ext cx="8229600" cy="1399032"/>
          </a:xfrm>
        </p:spPr>
        <p:txBody>
          <a:bodyPr/>
          <a:lstStyle/>
          <a:p>
            <a:pPr algn="ctr"/>
            <a:r>
              <a:rPr lang="fa-IR" dirty="0" smtClean="0"/>
              <a:t>اجزاء اصلی </a:t>
            </a:r>
            <a:r>
              <a:rPr lang="en-US" dirty="0" smtClean="0"/>
              <a:t>CCD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3439623"/>
            <a:ext cx="6041516" cy="295232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436" y="12616"/>
            <a:ext cx="719220" cy="53056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2"/>
    </mc:Choice>
    <mc:Fallback xmlns="">
      <p:transition spd="slow" advTm="8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649480"/>
            <a:ext cx="6457950" cy="9697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93" y="1598421"/>
            <a:ext cx="8115300" cy="4292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300" dirty="0"/>
              <a:t>مراقب                           کودک</a:t>
            </a:r>
            <a:endParaRPr lang="en-US" sz="3300" dirty="0"/>
          </a:p>
          <a:p>
            <a:pPr marL="0" indent="0" algn="ctr">
              <a:buNone/>
            </a:pPr>
            <a:endParaRPr lang="en-US" sz="3300" dirty="0"/>
          </a:p>
          <a:p>
            <a:pPr marL="0" indent="0" algn="ctr">
              <a:buNone/>
            </a:pPr>
            <a:endParaRPr lang="en-US" sz="3300" dirty="0"/>
          </a:p>
          <a:p>
            <a:pPr marL="0" indent="0" algn="ctr">
              <a:buNone/>
            </a:pPr>
            <a:endParaRPr lang="en-US" sz="3300" dirty="0"/>
          </a:p>
          <a:p>
            <a:pPr marL="0" indent="0" algn="ctr">
              <a:buNone/>
            </a:pPr>
            <a:endParaRPr lang="en-US" sz="3300" dirty="0"/>
          </a:p>
          <a:p>
            <a:pPr marL="0" indent="0" algn="ctr">
              <a:buNone/>
            </a:pPr>
            <a:endParaRPr lang="en-US" sz="3300" dirty="0"/>
          </a:p>
          <a:p>
            <a:pPr marL="0" indent="0" algn="ctr">
              <a:buNone/>
            </a:pPr>
            <a:r>
              <a:rPr lang="fa-IR" sz="3300" dirty="0"/>
              <a:t>بازی و ارتباط</a:t>
            </a:r>
            <a:endParaRPr lang="en-US" sz="3300" dirty="0"/>
          </a:p>
        </p:txBody>
      </p:sp>
      <p:sp>
        <p:nvSpPr>
          <p:cNvPr id="21" name="Isosceles Triangle 20"/>
          <p:cNvSpPr/>
          <p:nvPr/>
        </p:nvSpPr>
        <p:spPr>
          <a:xfrm rot="10800000">
            <a:off x="3443032" y="2056069"/>
            <a:ext cx="2257937" cy="29051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Right Arrow 21"/>
          <p:cNvSpPr/>
          <p:nvPr/>
        </p:nvSpPr>
        <p:spPr>
          <a:xfrm rot="14101964">
            <a:off x="3263125" y="1874331"/>
            <a:ext cx="422768" cy="363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ight Arrow 22"/>
          <p:cNvSpPr/>
          <p:nvPr/>
        </p:nvSpPr>
        <p:spPr>
          <a:xfrm rot="19235929">
            <a:off x="5425879" y="1878985"/>
            <a:ext cx="416843" cy="363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ight Arrow 23"/>
          <p:cNvSpPr/>
          <p:nvPr/>
        </p:nvSpPr>
        <p:spPr>
          <a:xfrm rot="5583169">
            <a:off x="4405312" y="4707231"/>
            <a:ext cx="333376" cy="363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293" y="0"/>
            <a:ext cx="719220" cy="5305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34"/>
    </mc:Choice>
    <mc:Fallback xmlns="">
      <p:transition spd="slow" advTm="2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مراقب کیست؟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780" y="-25114"/>
            <a:ext cx="719220" cy="5305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23"/>
    </mc:Choice>
    <mc:Fallback xmlns="">
      <p:transition spd="slow" advTm="5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775" y="857250"/>
            <a:ext cx="6118225" cy="1739330"/>
          </a:xfrm>
        </p:spPr>
        <p:txBody>
          <a:bodyPr>
            <a:normAutofit/>
          </a:bodyPr>
          <a:lstStyle/>
          <a:p>
            <a:pPr algn="ctr"/>
            <a:r>
              <a:rPr lang="fa-IR" sz="5400" b="1" dirty="0">
                <a:cs typeface="B Nazanin" pitchFamily="2" charset="-78"/>
              </a:rPr>
              <a:t>خصوصیات مراقب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5247" y="1120886"/>
            <a:ext cx="2689598" cy="1478757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38" y="3114675"/>
            <a:ext cx="5071196" cy="2631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4780" y="-22114"/>
            <a:ext cx="719220" cy="5305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85"/>
    </mc:Choice>
    <mc:Fallback xmlns="">
      <p:transition spd="slow" advTm="3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830" y="1123950"/>
            <a:ext cx="6457950" cy="969771"/>
          </a:xfrm>
        </p:spPr>
        <p:txBody>
          <a:bodyPr>
            <a:normAutofit/>
          </a:bodyPr>
          <a:lstStyle/>
          <a:p>
            <a:pPr algn="ctr"/>
            <a:r>
              <a:rPr lang="fa-IR" sz="4500" b="1" dirty="0">
                <a:cs typeface="B Nazanin" pitchFamily="2" charset="-78"/>
              </a:rPr>
              <a:t>حساسیت</a:t>
            </a:r>
            <a:endParaRPr lang="fa-IR" sz="4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674218"/>
            <a:ext cx="9055100" cy="3567832"/>
          </a:xfrm>
        </p:spPr>
        <p:txBody>
          <a:bodyPr>
            <a:noAutofit/>
          </a:bodyPr>
          <a:lstStyle/>
          <a:p>
            <a:pPr algn="ctr" rtl="1"/>
            <a:r>
              <a:rPr lang="fa-IR" sz="3600" dirty="0">
                <a:cs typeface="B Nazanin" pitchFamily="2" charset="-78"/>
              </a:rPr>
              <a:t>به معنی ظرفیت مراقب در آگاه بودن از شیرخوار خود است و همچنین آگاهی از کارها و اصواتی است که با استفاده از آنها شیرخوار نیازها و خواسته های خود را بیان می کند.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780" y="0"/>
            <a:ext cx="719220" cy="53056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89"/>
    </mc:Choice>
    <mc:Fallback xmlns="">
      <p:transition spd="slow" advTm="57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29B8F980-137C-45E0-80E0-7BC04565E020}"/>
  <p:tag name="ISPRING_RESOURCE_FOLDER" val="H:\دوره تکامل دوره دوم\Barahani\1398مراقبت از تکامل (کامل)\"/>
  <p:tag name="ISPRING_PRESENTATION_PATH" val="H:\دوره تکامل دوره دوم\Barahani\1398مراقبت از تکامل (کامل).pptx"/>
  <p:tag name="ISPRING_PROJECT_FOLDER_UPDATED" val="1"/>
  <p:tag name="ISPRING_SCREEN_RECS_UPDATED" val="H:\دوره تکامل دوره دوم\Barahani\1398مراقبت از تکامل (کامل)\"/>
  <p:tag name="ISPRING_ULTRA_SCORM_COURSE_ID" val="42D775EE-B5AE-4928-A187-ADC97BCB59A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AZuWk8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GblpPP+CifpQEAACoFgAAJwAAAHVuaXZlcnNhbC9mbGFzaF9wdWJsaXNoaW5nX3NldHRpbmdzLnhtbNVY3VLbOBS+z1NovNPLxoECBcYJE8AZMs1fE7Mts7PDKLYSa5El15JD06t9mn2wPskeRcEQEkDubph2GAYsn+87R0fnz/JOviYMzUgmqeB1Z6dacxDhoYgon9ady6D19tBBUmEeYSY4qTtcOOikUfHSfMyojEdEKRCVCGi4PE5V3YmVSo9d9/b2tkplmum3guUK+GU1FImbZkQSrkjmpgzP4Y+ap0Q6SwYLAvhNBF/CGpUKQp5h6oooZwTRCCznVG8KsxbDMnZcIzbG4c00EzmPzgQTGcqm47rz22FT/9zJGKpzmhCufSIbsKiX1TGOIqqtwGxEvxEUEzqNwdyd3T0H3dJIxXXnXW1X84C8u86zYDebx5rnTIAXuFoqSIjCEVbYPBqNinxV8m7BLEVzjhMaBvAGaQ/UnfPgetRpn/vXvX7gj64vgm7H2FACFPifgxKgoB10/DLytvSDoT/ye4E/vD5t90si7I26x/jdZrtTEvPJPx21g7Kaes1uWcjgot+zw5z1u4Nm76qUaRdXA3/Yafc+XAf9fidoD+5RELwrsee5q8HpQRCLPAtJEZueivNkzDFlUBAeRawkCkoKw9mUBKJFIWMmmEnioL9SMv2YY0bVHLKoBpXnhpC0KVMSqqHOkLqjspw493SGEAyDtCnyb/+oSL/3hytbd432+21ttNIrCtIgFkq8svU7tf3C/KO9581/wlAPCmKK+bwjpq9u/f5BYf3uwQve32Smh5XCYQxFEg5kYZvnPly6E5sIvhJX+hmNBYuKHZFkTKIeTsiD4j+6obwFkjsOmkAGMNhrPyUcjTCHhkMV7D8sCGQ+loqqRaNpLaWbGcUMAR90RIK6ozV/hDHO5ErIF67XRT5s/NETisg/jTfM0lOifgKRaSP4iYwlVcRG9JQKK0aRswjNRY4YvSFICQShlifwX0zQw56FJplIFqvQVxWSjIJfZpTckujERtEVqEhyQOpgYEQZDV9y+g2NyURkwEvwDFo+rFNp+KuliFMs5T0pvrPxjelE7d65//mN3iCOZpiHJckhNEmSqq3w4zniQt3hwB0hziVZHEpEo8U7m71Vf/wYJE1yZo75/z6MB9RbPJLtaClzMC9aYK02xrNFIurkWlBDClI4EsMJL0IobJTnxJYwxBwJzuYIh9C5pU7rGRW5hBWTwIZa/riFBo8oXzxNoQiDxiwimRVlbWf33d7+wfvDo+Oq+/3vf94+C1rONAOGtToz1Jw9OZ/aoR5NqS+AnpxVrXFlzXxmbrVGbhgRrbGPZ1hr4Nok+wLymXn2BeQzU+0atiWyRFePaC0SNn8ULWea9ZbvuXoc2TydLKaon3U4GfnN4dkFgnO67ASjY5ss7QkoiCqMIc8n+kPaBtO/DOBIfCt67XkbQQiu360I4RCtCpqd2l7fasMfbKSGZsQaPBivrEyAljw1LQaaMqMJjILRL1Fgn0qrbdbmrdWsV6ke//nbxpSfLVUPgrMwhkDaWvD9EhV6my7+mbxmnooroZU7oOJuYvViU79JKKcJ+FLPhsVtaGN/r+a5m19VKsC2ervcqPwLUEsDBBQAAgAIAAZuWk9jqQEetwIAAFQKAAAhAAAAdW5pdmVyc2FsL2ZsYXNoX3NraW5fc2V0dGluZ3MueG1slVbbbtswDH3fVwTZe9xd0wFugDbNgALZWqxF32WbsYXIkiHJ6fL3E2Wplp049iIUiA7PoSiKZBqrPeWrD7NZnAom5DNoTXmuEPHYjGY386TWWvBFKrgGrhdcyJKw+erjT/uJI8scU4kDyKmaHUmhPWZpP1Mk7oxvS1xDglSUFeHHrcjFIiHpPpei5tloaMWxAsko3xvm1Y/lejN4AKNKP2goOzFtrnFNk1QSlAIM6fsG16iKkQSYP+nKfiZq2qMu374nO1BFtZXdfsI1JKtIDt0kX9/iGuZz4737KktclwUa/mpD/fIZ1yCVkSPIrvP7r7gGFaKqq/+pkUqKHBPa1Vx+xHcNEyQz7YdRXeEaFeCF8KDRV3DpsXe9D0jua9j3MbarFOwJ89obCPjoCYOVljXEkd81NlWIt8dam/6A1Y4wZQgh1JKeTNBPpFbeTRdreX/gjfIs9OWQlvIqWF3Cugk4cNfFW/56fWdnRej0HQsilHBwYBBiC7bM3yavJ8wAbJnPjGbwyNnxNIK+qRH5R74j7jkv599YgROzzZzV77wVT9pi66ogVAd4TikyWCkM54WWgO8WRxZrQopOYoo5OdCcaCr4L+QlR3sZFUc9g6u185UVa6oZnCs4G6MZ02HIuB0vx+ZHob1as59pM8Nv5kRrkhal+VFS85nT3cztk8yj8xIck4YP8oHvxFRRSeQe5IsQbPI5XGiYTBZNcw3R4yjIQhydz3LsnJxLP6/LBOTGvBoF5Uu2CzbEguYFM3/6lcIbZD3FgLWR6sL444S+12UAuCIAItPCl0CzaSxlzTRlcADf/AFgrzx0t1iZKh0quFu9hZ0OSs4BvZIMOjioSTcq2lrpjpAAP8N/NVF1HPcs42WvSaLsvTp974dwG0pnLPthhqUXnt4ArpQ6no39NIEGxP8m/wFQSwMEFAACAAgABm5aT8OSTm2ABAAAORYAACYAAAB1bml2ZXJzYWwvaHRtbF9wdWJsaXNoaW5nX3NldHRpbmdzLnhtbNVY3U7jOBS+5ymsrOZyGmCAAZSCCgRRTZt227AzaLVCbuI2Xhw7GzvtdK72afbB5knmuC6B0lKc0RZ2hRDEOd93jn1+Y+/0a8rQmOSSCl53dmrbDiI8EjHlo7pzHV6+P3SQVJjHmAlO6g4XDjo92fKyYsCoTPpEKRCVCGi4PM5U3UmUyo5ddzKZ1KjMcv1WsEIBv6xFInWznEjCFcndjOEp/FHTjEhnzmBBAL+p4HPYydYWQp5haou4YATRGCznVG8KsyuVMsc1UgMc3Y1yUfD4XDCRo3w0qDu/HDb0z72MYbqgKeH6SOQJLOpldYzjmGojMOvTbwQlhI4SsHZnd89BExqrpO582N7VPCDvLvPM2M3eseY5F3AIXM0VpEThGCtsHo1GRb4qeb9gluIpxymNQniD9AHUnYvwtt9qXvi3QSf0+7dXYbtlbKgACv0vYQVQ2AxbfhV5W/puz+/7Qej3bs+anYoIe6MeMH670WxVxHz2z/rNsKqmoNGuCuledQI7zHmn3W0EN5VMu7rp+r1WM/h0G3Y6rbDZfUBB8C7EnucuBqcHQSyKPCJlbHoqKdIBx5RBPXgSsZIoqCgM5yMSiksKGTPETBIH/ZmR0a8FZlRNIYu2ofDcEZI1ZEYi1dMZUndUXhDngc4QgmGQNmX+7R+V6ffxcGHrrtH+sK2VVnplPeomQolXtn5ne780/2hvvfnPGOpBPcwwn7bE6NWt3z8ord89eOH0V5npYaVwlECRBIfMbPPcx0v3YkPBF+JKP6OBYHG5I5IOSBzgFKK7e8kdNISQZ7C5TkY46mMODYYq2HBUImQxkIqqWWO5nEs3cooZguYBHZCgdn/pAKIE53Ihxsuz1lU9Ovk9EIrIP8z2zdJzon4KoWgj+JkMJFXERvSMCitGUbAYTUWBGL0jSAkEsVWk8F9C0OMmhYa5SGerDEuFJKNwLmNKJiQ+tVF0AyrSApDa+4woo+Gvgn5DAzIUOfASPIYWD+tUGv5aJeIMS/lAiu9tfGdaTzO48L+80xvE8RjzqCI5xCJJM7URfjxFXKh7HBxHhAtJZk6JaTx7Z7O32s+7QdK0YMbN/7YzHlFv0CWb0VLFMS9aYK02weNZIurkmlFDClJwieGEFxHUPMoLYksYYY4EZ1OEI2jVUqf1mIpCwopJYEMtf95Cg0eUz55GMHGDxjwmuRXl9s7uh739g4+HR8c19/vf/7xfC5oPMV2GtTozxZw/O5DaoZ6MpS+Anh1OrXFVzVwzqFojV8yE1tinQ6s1cGl0fQG5ZoB9AblmjF3CXoo81dUjXoqE1V9B8yFmueV7rp4/Vo8js7HpyTQyeLtxpO83eudXCDxz3Qr7xzZ5GQgogSpKILOH+lvZBtO5DsEJvhW9PmsbQQin36wIwW1WJcxObdCx2vAnG6meGaq6jwYqKxOgCY9MU4E2zGgKw1/8vyipzyXSJqvxxqrUq9SLlZ8vdG3BMCVmQ/WC4DxKIHQ2Fm5vV4Xf7lT/SwdlnsqrnYW7nPKOYfGCcgvWF697T7Z+AFBLAwQUAAIACAAGblpP7uU9MIUBAAD/BQAAHwAAAHVuaXZlcnNhbC9odG1sX3NraW5fc2V0dGluZ3MuanONlE1PwzAMhu/7FVW4oml8DrhNbEhIOyDBDXFIu6yrliZRkpaVaf+dOftKUpcRXxr38evYUbzuJdtFMpI8JWv37fZv4d75GPisrthl6Ocd/hL8xPBixj6KkvFCMBIh9SH06N6cCEyYCCeaNu8gazw9IuHPnHLj4wqR0IjPYME1An4jvhUW/HN09ry6djV5jU4ra6XoZ1JYJmxfSF1Sx5CLF7f8EiNY1kyfQec0Y4Ho0K0u8qR4NwTzuUyWiopmKnPZT2m2zLWsxKwr/6JRTG+vfLkDBo/D50kgxwtjXy0r48STB7BuUmlmDNvnvZ+AoTCnKeOe7sCtP9BAuF1QRNeFKeyBHl2B+bSiOWt16WEEFmJiq9Xq5hCszVm2sjvi5hosIDhtmG5JjW/BAlCqSv3jApWWOXSkhbZ7fkS5pLNC5PvUAzCUg8OCbFf3ToW6449J8IRk9IQW2PMru2ZHDBoEtMFYOuQ1Ud4pEsmxFGheiURj06pGz2LjMQL7z+TrzPSMxHqbX1BLAwQUAAIACAAGblpP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AGblpPS5yGgHIAAAB8AAAAHAAAAHVuaXZlcnNhbC9sb2NhbF9zZXR0aW5ncy54bWwNzLsKwzAMheE9TyG0p5etQ5wMhW7pUvcBRKwWgy0F2ZT27avt/PBxpuVbC3zYWlYJeD6cEFg2TVneAZ/xNl4QWidJVFQ4oCjCMg9T0Y3Kg3t32GAv9GOLXH10vlN1eVXb1TwhGmVxByOs/vzKnPA4D39QSwMEFAACAAgAT5yVR6kBxHb7AgAAsAgAABQAAAB1bml2ZXJzYWwvcGxheWVyLnhtbK1VTW/bMAw9p0D/g6F7paQfaxvYLboCxQ7rUCDrtlug2oqtxbY8Sa6b/vpRkr/ndCuwQwKb4nukyEfav37JUu+ZScVFHqAFniOP5aGIeB4H6PHr3dEFur46PPCLlO6Y9HgUoDLnBkBT5EVMhZIXGsAPVCcB6hkwMCOvkFxIrnfAfQbcbaTjU3R4MAOXXAUo0bpYElJVFeYKEHmsRFoaEoVDkZFCMsVyzSRxaSCvwS7139Hwy0RO9K5gqocs9PsD1yQtx4viA5LqBAsZk+P5fEF+3H9ehQnL6BHPlaZ5yJAHlZzZUj7RcHsvojJlythmvktyxbQ2SVjbzNdLvrjIPSXDADmHdcaUojFTOM1jRByWTID9TUpVUvOoAa3hVVte81q/tXlfN262c6RzLsqnlKsEjvqQzjoJ9Mkwqp/Z61oFPTYKujNMyJPsV8kli+zrt1aM8wVyAVvF2TyxqkI4gKc7Gmohd7cAAxXVHcRt07BrGraglgO30VcdBWpuu2FUl5I1pZr5zzxi4guVkhpZXGlZMp+MjDWWDME+cVeum9Q1xE90lp79Q2+M36g1P9VbnbGA/9GYT0DU1oTnEXu54+CjWQY11QyKbWxYFyk2MbucVPmU9XQ9MLkc66bARTxNZcxgDCOqKensZB+USarAJSzlCNs72AtOeJyk8NOTDOPTvTQZldtJht7BXnAqwu0EtDW3ZSTjOo7E1CrIJxPrxA9LpUXGX608B3tGL60O3xq55uim4O3B+fyPURzEaAZzgyZWl3nq7avm8MHMqVadz7pwloFaYR6YLgvn1cxCWYx8IrahZapv+zk1+7AHHeU8NR3TXN9B76Ja8VfmVTwyX7rFialJwoxmAvTh4qTHAP2E7TIIb037Im5E3tQBY2Lf3L+taLPl69a5ru/rsA81fOaschg3Ux9BHbEUZR6NeoiL7iOiUthpN5JRL2UbuNHiGEQqigCdwkN958uzy+7K54vLBmvzenCBXS7vWOl1wp2CSK3r9iJ+vRvg8TdQSwMEFAACAAgABm5aT0B8N5V2AQAAAQMAACkAAAB1bml2ZXJzYWwvc2tpbl9jdXN0b21pemF0aW9uX3NldHRpbmdzLnhtbI1S22rcMBB971eI/MBKGt0M7oJuDn5JwnYhj8VZq8U0kYul0FL08ZXTLptttzSap5lz5gwzOm36MkX7nPL8NP0Y8jTHDyHnKX5O23cItYf5cV7ulpBCTptT5X6K4/ytj5/mtVarKQ9xHJbRrmjaYtS9PKSkVk7VjBlGkWSeeoWc57ZiDbgGbMUcJbbd/CHxS3cJhxDzZdV2c4b+3dDHFJbcxzF838I5+zV0vsH1MoxT5aWtYGuU49Ti2BqIES65L1QDgECWO+JwkbKRmiCPGcdQjKJAARHOSSMKkZRDzbpGVBXmG4GYZIy6Qj2t3Uhr46gtEhpCdJ3mVWNL1xmJMSKEAHOFC+gMRpUNVUODWg8IDgyIoo0mClBnO9Ox4p0XliNFvcC4MGMA49NxT9u9Ptep+uZ1juf8j+DFL7iIrt7aXDBXe3helkreh6evj0MO6GFIoR/fX9nb3d3tTu/9x/1O9zf9zfXVb4e+uPnIX21b9/+ny38CUEsDBBQAAgAIAAZuWk8PNkRrPi4AANNPAAAXAAAAdW5pdmVyc2FsL3VuaXZlcnNhbC5wbmftfHtc0nfft9uu1lZbXW0t1zq4WmYm6JbrQJ6uVa6U1EWpIShXUyRDZEKiqMC21mq56VSETJSVp1LRRAHJA6vmSFFYOiVApVIkJTRRMEHggfLQrufwul/Pfb+e57nvpz984e/w+Xw/n/fn/Pv+4Icvgg++veyDZQ4ODm8HHDoAcXD4m9rB4bWDb7xuO0OSge7aPl7BQw7uc6gWrx+xHfwN9VnQZw4OtVnLZ08ssR2/+dUhKN7BYcVt+98rQuzVGAeHkJMBBz47lhKl7Y+sjBmJ9LU0bUX8Or7kDfyVX86kbCZt7do48seR9Mc//42667M3uK9/9F3m1U3Bf9t/PelvTnu//FD+3XePfgSd34RhHD7vmR/z+w8mq4Bg6CdJbgjStOeSxssrJEucCKGscxGhadLkR+iw0Gb1L6KV5CdnzvCUZNN9Fm9g71TzOAn7pA8v2QA+YPDoAZysWPuqTVhTWRJmpL9LoCdGiJEnOBMQ/conn//lBncfuOgEaFrsNU51C5P73fA/kJmBW2G70luaBR6YpFinKaplwiPiH+4EHBG/4uDwa1uXqFldj0VhqPjNOAjVBoXDV+wp3PiMZVqAcPfOxAUfCL7wjEMwLWrMp+fbne2gVSDXdpDtzJ5CTzp+8+byoJ37bUdfo+wsTlyLfcN28ORHG6E7oOct2xoORfb1zpZe2mT7/1fP3RWMNLNeujIqfaL1jFfy2PrUp08e3H1nFT9zjrTjp23qjT6pp78aH2guVzrI3s3WFJz63nbFQQJX4Mbacl2WrtzovachSRMGbd8pLnqX3zJPyXFTQ7gqYGXoqvC2G5txPkc7/247fz8ffUTcrGt3O4eFkSwzatGrY1tAomrSmkgxF3xz+unEYHFzxp3QeQHDw8Qcj+QGkokAbdhQTlp1gIvl9Qso1uv3NVI05CmygEpxHYPISzvezc4ImVPdvZkBM+HODQ7h1ZAqIJjDZQJCgo3pN0pXnzHLCIFe2fx5EUup+HIz7lwpFes6mQmmcZLwINRDvYIZKmaL1qZs3uEyhxn/CW6sCtWmiudS44mK0biuZYLG5PGNtK9F5sLQgc1p8vquWgo6YVkLyfi6zHtYMzVDniENYTe1KY8g3lAn1wHS8I/Ne0Ue77cp98OKtHWS7jJtnRQ1I39kTdC9T3iAf7fymct44y+r+hKZr/GoXR/5txLFEWBilyGXDVhyMAHclmM2TOM/cE0Ozl2PNjD1R698yifLv0x0zFE/vkE9RByY9IqTUCwrjDtYeUlAqIc0y+0oPs3NmOMt9h7objGDNBvps+aSPzHCS0z+gKFQI7ryZGvZHMyO5OG+iM9ouhMaaKxZhgutpeV8VBp4Ib+bSkBji7W5JH1rZ2LboCixVVfL3VdT+I0j61EgsTtBI/qFXOBdRi7w5dcAsBpeTCNANNmVCdRwck4SKQFetO1EcYUJ28aOb2xi0iwzcUb1SInWFFNIbRI6K4ZTYGxLxCs0JbZ3pHsj1pCHNE9M8VSgDqUssS1VRPLAiqKhaQnYfRVz6DxQwSmxsKHDpav/Lnr1JFiuCDTVXQkOXEZd7eSabuQ5FhkeN1sA5YM5wiISr8vZ/wtEyxDO0E3jqStYjnxGUoR8V7Ye7+P8BWI7l8QhxRDT4MQOYlHExGp+VhVzKEWhovWtCcU1Cd87BCqzTCCdSGtpKhCX662JJbqpg+XkfG7NYI4y3CDtUobnAUT4HrJEmxKhW2+QhLrz1K6SNnltrExHFOlbnnRGg4JeSS+c9/rlHmpIfP1DNGuPLIe6Teub6XahtwtLuVRyzyuu39BAR4WpuGGGoZnja/awfjwVp6gXhmJyISdZv8WdPZljnkJG5nRd8ykCIGgMka4mhBIvivETaXVPIzbRhHfpMJHJN87kS/RGC3OGWiC/c2PM3lhiOr+verrNyPeZLhiMtPjWYcY82cGwIg2GiVFYpi9pRNGdektygUZmDQqeD50mBhiy51irsKr+VbdMr9tooGsQW8um7nVnpUDBoVecSQG5TNKJ3GOlQWOV/WGYoxtC2iv6ipImG+S7+BgiXKQ1QQB+0iK65Z7xmJA6tEduVo9f9lDjEJiC7nhlOUt5QYKEPCrdosnV19W0fCXaq50YAnVESxKHx7drPJgmw2xMY8sT+FZhXpLxS9xMkyrVei/iZlruPIxgV7XRszvTLYRbludylw4sD1iWHR+e5xsaEcc2HM90y8bB3FJ0eKghZoZd30biKCowbIBmC6gsbA2ymXpQi2MDvs4hm0qae3a3SVr+ASvz4/qKSFy7oOUd7fkntJ+o9ihIhbEmXyGLOTTuoQBY3dlkt00wee0W4kaTsEjN3ZvxMa+wLEU8Kc/08aNLYNUeTorErJGykrlYokPEehSX8zCaIIeG3xUkTXwa4Hq6NxqcWMclJ5WF5SjksqOkVX9C8naBuARYL4KGlCHSTNHt9ethzMd1/SGhDipu30GwiaRCGRrD9hmEveXvXRTtAwgHLgi20CdN7b5GM4Ngohnep6FqOMrbOL+ABISFNSXIHRwTWAtVqRf43uWiroT8eGlgk4UcQeOpaofeT8DNB5GrCp6zz9n/NnvPpTwqQEYBiMpzu7he4GvS9l+prqETuQqIZQp5xOtoFQvx3qflrmqbe0/LBgj5MUTKmnC3FLk5xs8lDx9gkAaWc6aE3MNuAxG4DpCBS/Z6FyiNnvEuqjfvANHC0reiW+E5pGlBFtdq8BKxyRTogGPqzLqTCnVtjCIshssEapOVBrrGXMsh8UzB7DGolVYDmxczTgVflkd1Eb2KBEO+LtkW4Npl2CC6hQaymi4MBjIHc/RHG6amNwBZPwfcfIc0kTu0hy68pLcFgxPMTSn3PfpoyjnErcmoglqrVPBGbYkyNK2jmWzlWwkAULVKhoQWqZ39FAbzoJ8tcKA8v8rrfmVRVgava49JkjhlE5GHxBDHivMSQUWW6XxBKwBLryMrdplGpgtjrJhCFcmF39KkLZuvU/QwsbPrhxGyxIGS9wOuZd9yNY2Wvh+H2lm4S/tWw/Ei7elLQymQrTt7fHtphTtJl+lfbjNhWuFgymERsjzIbY2kkcT0HlsPRsQ4z3gdp2Fm+t2tvpkKcn58QbQvWo4P1Qoo7iE3rEh5ojBRYHo82UBS13Y8LeC3H/P8m02AlGGIiM9YcnpgM2DJ52Jc4Im7hlX8IoUkglFf8uiU6cabIyJ+xuF2SYY32k0goXJEJVUiEnO32vVkTbTu/QQjFB8wnwE4DPAm6YXr3atXQv38j3kNVtPrKnFlf/ZOYdFNb/If4dxN4vHYXihe6GxKwKris67l1aiBEbmznfEyy40tWQ82M62iwBeYQb4tfQv85lHnswfS0NGI3/3bGdQ92qpGBjJvn4tmGCXe1b4WigpoZAJR6MhY3T3FoOD80IyXBt/grLVcitxWMgSd94gRFfwCL4yrR7VwrrCAGpXBIItxLZOf04ZrdkGLHgKRUVyf6j9OaVA+q/IXmpRUEN2zmLYkIrSeI1kBKwrIq6uEjJYeFskSetYS0HIoQYuhag1hlh/uNM1D2SXiDzV4DnHT+fvFP4IT6V1AZjQBPpLMyEivvHqnZb5mhkPEpW+AV0kv1K6O82zpe9DAOM3td09vLL+TdHhO/+oSBlienyA+/q6sf557u61nk5nnjj4HuWx2pM3Juk19YOgW5HmiW6tinIcfn9O8mPFu9nLwHE8xXOwz3Yc/d+BAJrjg3ReauqltajvlaVvnt8PneU+4wcblcNbzjvGgbanuYsZrNh7doGRQ+KpsM3jn8kuLa8ccrYD+MS+lD2L2oeNK+6WvReV2Ioev3a78B3/iqnFjKjrCN0XLka4YSBn86bVV2R3fdnzX8f2pWPvKHFtHizB20VcMpGpYxZScjPPe4Nj9sQd2etnJ7+aL+OPpaq+D1rccV63NXXuk067mP08P25rdoZJjdfY13ne1qZVaIbNj9OMzXHoe2zl/brNBftEpgv3/j+wYhTznmW2jLSu/tMFu30N2vI4+Z1piM8DItdiltv8/htih/k/GPveoyt6pe7Q8fXjTbJpeOdbHx1elTY9tqJ5ud6tZj3E1XVxgVzX84Pa5c6UKvMQnOZaX0L8XMBpFMeuLm9taShZ4IyEVPtbZSeQIIUwWIm442qUNWZBTVz2kvcrDKt3BXBZua6T4t9z+RQGLtrbKqupUvUOAvTLtgppDH2dt9NmeUZ9x5RfFC2efsKpQoGh3bEgkGYweMpwyD6ZkaMbK5qXgqYm6obZrF/iGzkooBQgl07ApQZ9sa6TP69JXpC7xoBxKTB7w7NOFyXINzC4Jr2EsakHUNIZteqGeheZ+qS3xVAUHXuDZQMkzYdlwgts81nyfoEBexTY07ve+Dk95cGqBZlCYldVLjTw0r1RCSB1hF+wCX8ZcQr+C1S7/CDLQNraAFe8caKSKn2Fc07Oa3GPeCVPuc5O6LDI/3JLE2S58eEXyT5hX9LjFbDqIbgtawCthZZ3h7Yo6pfjG4YGBiH7sUEPMbsi8VRW3j7Ueh/eqW/qb03hN1oszzqtxSQtupIXqWFdDXdcQGzXILcy48H7K097e/kWhJWwDEe9opvXSOB7fN1R9+4X7rkWpRGeWrmyHANw9e8wHM0MSyIuIrVEx4J//Ww9pmidB19CIN7IHcwuYi1ZxXgIPvdCKfC9aevlDakbQorJH875MnB7rL97pvsv24Tbu98zzOENbyxfR5NtnwR/t3keHZKrIFSZBkqb37ge4RW9X3G56+jADCVozPa70i9B8yTacXe1IUuKIi9icKPImQmjRQS3XH2zOqdNleqHd3UfJKt0ij25biJQD7mzGpjWf5/GGPbUVpoy+8sfBi8pdYpSG5cV0Pv42QQv+8OHd4oMH0e3ui2YXtqGaQv2hubxfEkiVcctaBlu+vtIGTWfDFqVIDDa+1XBHl/7Nb8ScugfB24djV3+NMy/ad7Lkfa9rv2RQ48tJmhGb14X7Iaqnnzy4XcyKoS/clXt7B2u7eLs9UmdnG2z+/JZulwxQw62MWSfrfCHCQGdY2/9wD1zmaytFC2fjdNyeikMFQNS9toTFzDEe6HtmrMQjcU9NOrc/zo8XnEBYUBuylbk0/L14dZ7H+Tu82+3kxZwg3IqMGPg2Ig9TngdxRw22kUsXLrlsdY4Ul3hpd9cOaytnbp1zCSlar/3MAFzIZ6BdoEEgSlzIpcJOORdK8hWCBRljDrXXeyWPUc8qiKX30yZaHbPGPiMsZkLipYzZst7fd3PHDi7IuEOV4SRu5/HGFsVOK2IAkwckVMV21F0f8uzTR4degFAx6J3+9DqgMzhHUuwVzLEE6IKuv2inOJ3qrdAjYW2wL+osuS4hmdyokF7wBF1bYQ7VcSNkhQuyGj4udx3W0bpXx5YDhzLBvuHuqN+RlB7z1OrTjbmL/q/6tBUuTlFEtAPxco/COxNtnYsBn6V7dLeY/Xc0zjYa8O8MLf8w2PjqhQzf1/lPF1fZAsJjtKxS1w5dJ4uevV6kVfBEg+fXq5EbMuCHF1XO4ewAiCAXI2ODtz+qfngx5oW893P6pv2hX/uLIQXmGVx5UDvPjrDwPVvQeUUcTYhYuNGrqMmnfnvLw71NpE+X9MtRf8zM8gvyFzTJRGlZxdLSp3uv/WPK0FuwmHhXoLTaKqkWWGwrOV8SGYlWi9kWxmWL0VHcpr6zYVpbRVw3kuS9DqOdVKenaToDF2A4mOs5WJHjttE3PaW+Vx+4rHU05aPWwj7GAgiEj0Fu1dsbNqM6I9VVeReynPx8I8DVaYuSXyyAf8Vq3iCV4XcvptsNYPElmKmKX/B3lKR/dpEZAK1MTY30QyfkcyRFjQnKHW5Ji5xojA3heRGggrGtqrH+RtXgec3ToDrd2CL1tpomXSA0ttVWWrN6b6wlTj06MrNnM2ppuz54QaFzbAMUQ6x8FCRKRL0yQJWIFeoXGAhJq36zWTGrtwHaJiP3DP7AcN4m3b0odpt7y9un6QNljdhFrzxE0AJZwAF5qudi1sp+LIdFwJo4+tjFKvmaTMWjGHt7X7DbiqGbZ5Yiie89Q00zXJYKT1SLC4t3Dt0oXSTjp00nQKNa3bc4w/X3dGFR/KLFtf8BiQolqNYFOfmmH/dtecLHSz3/X2p9vPIOZm3c4J3y5P4f9nhNyBMtGGLsA9XEoHCpxNZDX4bxEjbY0rz6vs2sS202bL/7gdTTMTFdy98DhnQgC8LEbT0LgCT/1OUIcW3C+aj6JiV+FJbkVdFEp5jYzl+Nc92pGl3Qp/Hza8uuSREU8xPuuZVOG6MkktVJM/k7tiu2QMdbHRHpqb3HG5tLWU6g21UeJnYCjEaKQQC1FsgabpLR1ESxkolcuXxiCJeL1Nbq29gW/skskAmThSRW2aMToKZNS/0Moy0xizVZuk20r8KZx2G7YpOC2qgKyOccHnWghWSK+yTvVpXfGYAiluh29QpGOrDsEkllqJI6HucL7vgquNrDLXcIshYgGupVRIAZcknT/hEiHf+O/vFHqHe4plPCvKGL+OZ+lAJF4wl7uW0h/HsL5qk+Qjt7LOfLaxTFyfZSlQJ+9HBp/WiuhhUj8sXRoHlUqBn1uwqHKFFZ2CRm2JRzzyfM096yXYqS973dQ0F0Yb8T2m0NLGKmN0e9TWSq0+BAPL2E2RGyaKfS9yDN1CDSptDCmTyFXBskiAqsXQ2bkTmGai1G7WYeJ8YPWhMiGEf+QGOc9tYaI2imTr1qlyiJZvIZIxujszMCXmC2/QYtoJaqNw5xw/bojXqbjOKv0VjTYbkZyEOLcgfHalhHN0wGCLura5B8JVziawJI23xNSTQpTF7b1vqCG0DeixSVHD/lHA4O5BlkaBdnlLj0F5FvBY/kfrQfgUgIFaZ3TcQocttrVWQ8CVoPlEJpiaCjH2NvRsbO8FN3+C2ENZpa8SiibLsIR5ohxpNovPI9aNVxA2/2MN+3x6ziIkFSyveKACEeqoIHClcnmhOHcJkY1s9U7ULARBYDRGXbQ6G0eo+Dd3R3VNyoanU8nws4G+pWrqtDDJC5QzqdBQdDVCMLuJFut3oz1ex2fkleonYPjiHM+36Hx2KOCQwsXx12l7mWVieXa0M/yUuS0phUrlm37ossr6LKQ14rlF2poP/EQ9D/FfaFfEba4E+7My0zwM07tnpeeU75qEPVJ/IQpD8Re42vN3vCDwxBd6zb8dGcGLYJvzW8RZd3ZrcyffIRc3Dz5qXnPDfVXb601nb1H1q4ar1dquuFz+Z6h+rz/8Gfd/jtfDqCPHOfI43ysk3lu1ccOLBj+Y53d6yryLfL96dNPtIIGLE3RcPiZVoC3DfrAPlv56+aAw7lrm6ZLHyuVszhF6Z10KrsXMj/EWOcjlP1FR/MWpHQfyPJvnHno5+dlDjZh4KD6NmPk8f6QHCDfaMJRr5IMNkmnRU10yZoRHVdX7gIR+SieRxSfT0S0z8brzHQFD88jp6TyL2UkabKCy+ihdumW1+AXFfXT1MBy4FqXLMy5EILQXH73MqV0jiTXwiIbm62GDXneC5oFbxRaWnxN4DmVKFDxJxXtbaCc5A3+zHrSbuOthpOerO3KwFRlN8byAYgtvLCTaeg7lhh7pfufuP9jckpaewwG0aN88o9UPXZiloR7bh5LS5AfBgtYkfhNrTzTdPjfpG9mVCQC844B2dkCigZ8kMPjdOl2UvFz+TXDeP42mQWQ7MhGbHZRJ0HFM5r8lDjwhBpaWhaTR6ePx5LJPxyx3eug3h0S8S3iD6Uw8JhRl5TVDmPwzXd2d02nNqCJLBsdkyeM8AjSMvfN6vCAqtUjvvqJQSRjlaVqzC+U+2XobXPRjzLx45QsbNWBJBHfyH+gcF4vnox2FUNucrZ7OYcfqE+LNUf0eCT/vTJiBbqEfEJ7duE/G4qnl/DrTmJ9cGIpO38lu80Ui12fLpw0FE2Pa9lIIhe0nEKJdjJH2iv9jXzSne5PqqQ4NHO0Au1SJrppJzkXhOugne1rL+C4PWPd+Fg2aTDc25ZmocPGCi6BKls0w/mSH7RSN/LLsidFw1oc0c/yH/l9PQi+zIaHiswG27yBGbtGWlUmva+wKIRfL0hV0qIGiSyauZK4MlToGml1axcqjSPJa989mgOdiCGnvPf3UX3RB+ImcZ3oZsX5UFlPksywzYPuJP//GEkyL5TPfzs2eU/V9hUYYCePbu8uP+vtz+GtljN407ettntvofloUeR8THKL+1JXk266uRPuQusMkp+2QMO2ITL1flZJ/2WOpnuCVeMKQUIY52fqa54p3Tuxuog0PSMhGKJdL4J9mg+nfK9BOmCWkXSVyJ8bmxle7VpXFWwKASxWV9TQyWA0qqbDXMb78MNa1R9UoFFfxvyYem9ypoW4xQmOTybEbqFnRG35GmiCoYYUO3kr3mWozsSge186uugaG3DUFVRVTcgF+LBK//izg0t5poWF3gOMK6slhvy3/n47D9zmK4ubLKhx+DCXk58cv/miZk+5ie8w27tIXvTgkF2u+HhGTj3UuiFM4OBZ1Ynu3ZCyoCS0Tb26hVQWwfZTJkVUrzhtIdA5/0D1Y6YRm4C2db0aXWeChTUkI3ku7OXt6FRrL9hQZ2pz/EdjKDitdrTrq3Gh8CAb3odl/D7BnSXPIdxzXmprlIIoF7yI5hP05hlWBmlvWn0x4bVtjaF7jmCi4xxxF3qAi4ykqdvOrCMG5apZ+6Wir8Cn6CxgVJYLW1fjVX3fVWuFgaVMv2lOSQAFh2wKVsFlCnj2t/KLvi5aaNRejCvqYgtTqzJngcM086nEWJhy767o1odk51T7bGG5r8/LS0eHHqg5JeTdkh6xyVXRebCY5DzfdShcRBlkPRKv0tNXtj9DdMfxD1/j2K9tJoBhqwoKYF54YEiyJapEUl6Jc1FlpxHXUWqpQ/hR6tHYdH+7ptZ6SJ0qUe1Qkmh+ffC1ihIz965+FiYR8e7LjHW9UCqVfH8LTxe3aMI+Q3W4ZMiyBVkv0G1gh9VqKdhIH3AXD0dtRpJwfQ39dcoq/tDcqJHazLg0iF9Thc/7yt077K9c3qpVHDx/ZHl31BRZtgo5KKtC6cjSW/SdB/yVKgEyV5Wk4gQeoKmkFvYkQOjdIBUQmZHublA/uToqrXF/eHtmchaF1xhd8vh0jiKdcZLoiTg4Z+VzzlzqyLi6O+qqvrRH7klQDTyODjwTN8AnVgeYKgjUEKNnrNyM3dKdCABp+P1OZ7mw5tb5vTkzHaAVvFv1H871vCl+xx29ldK8M+vn7NlE/H65xpctmUQz4PPPdG+UdHxv779Ew4jzf5Yv8XUP74x8t3syMP/mkMMCqxT+mSB0tu78vV7QcSf1JwW2lzivWZLA4f+S+TdT5sZaZOdu1dajDVW4/2VlvsrV5A1PLLmPp0yQ/9mnXuNqqlsUi5Gz85vWAQB1VEkfc8Zx6iUB/cNWsWvme1o7xo9Z/Gyr2Uii269uJQAjtKg5yS/FCEGoVcY9v/lTKj1/FJC9+KznF/5VaXzpbqd72SqdYoWhgqSCYr5W9xZDFMvr6U10zhV7hdpGZBh0AvI1ObjEvxYC1OQMLadb66nzQOxvsBVbXhhqfgyhiLkJfFL4r8S9/+GGzvrGLXn6f2lfsfdYcYn5/zgA77gzI+ER4GN4t6FiI+um6TiPZqnum4KzApBMzhBIpmknhAY0IKwATKj72CjxIJDarGmPaLBkelaOGFAmN7zL9TC9yBqn4zHCKseIVJkdTviXAr9eQYeiaGamMpK4h9+lshMYJuMniI+44j0AhsenGiwR2XIchZApD+poIzhmV5Px5IFaQ2S+G5DzzHFEMpNzW5Sjg06WZ926/F8qyJB2H0M9ThU2D1WqfWQKjAzMj9H5uyQC3NMkJpZncFZSCb34mNBUuXAsip4yDe0rlE0wiR/oL+jr6KLoDXKEPwljFHkqoRUmS3jVssDrQjn7nxiGY9bM0o2mXeafY2i7KS6IHcUk58Fz1ovIoq3NL31AuoyoohPjZ1Za14by7rarqLGYApWI2VlkdiKHVWgzl1mFTUaNMlC8MwYNYCvMtcjm0dTjHo7U0V08NrkPrYmdvFJ/K7GO55qmqbe8wGOAE0Dx/W23TCnNudyRzx4vFwuptiMQTUbCD1RggQYlpimEOpwMf3x3TS9KdOwS/lXRh246jatazsErsL1sno1G3hBFFBrnw6vkSsJvZXiW7CKzHJtNBFkFObDpbxa9xc9hx4qLq0/1RpKbjGOVp4TRc8Q/ojFFIT9oqfjYyN742xdjZVXiNQe5j6u2VvJ2ltEdgqw+r9jHuyAncKXIWC9CYLMf/EIkBdrO9eooGuGcBeqyqzxDXAxRlQ3kKnYyuMlmUTZEj5a4yEpEd3QtnxJpHTqUnB8IHimlyvRV+Wah3HLBGSrmSDtfMH5CUW4zALsCxofFWvLX7D5YRCP+YIQnqo+cgR4vl5kdlLxpriXxC+J/83E9DBxbSNZ50JhzzbXKeaJPrV1Wg/OOrZTfnut0fl/0Cn8/K+dQrMtosRFZzbQpSl/Oe9sS0rSFb6zD1bSrVeXJnCbuJMf+LnOrd1tf3zz72+rbLP6NI9i4j3ek+27qBVJA1N+eZBk7Gb6GoMyZj9+Eay2HS+PXh69eKTIw43ppQi/FFVeeGZ1IaOuymp/mAd2zF1/MFN9o2SxiKhd1ZCwfj5efc00Pe4EtA060XsxRn2I3MBXF3ndOG30JuqGHnWt7B6P5gOmSXeX3Ie+UDPqaHhXWhHFMnPGvpm0JnClk2/TmtaugCWKHWajrZ1ILsKN2Z/j0ckXLaAI96PP5qHOecps+8PH05jDgY1LV25cH5gozYHYt3+8m3xUx9yKcWkwP2POdtRQ6R4NfRprjTehM93UkCZOktwyWcdiqswyCmiMS3afVvXpUmiom87PNn8+rrNylQQEhsIfSBBJLInTWZUCM/tfZC6HeJf+I2Krs1Sr4DGLgugiFjzwLrVru7Q4L55V0o5xNbDHyVBBkPvBHA3GioG6NRqH9pj08kQ1DiYQ9G1EUGL/iRCXHj/8oNcQ2o8SCGhkJ5HnBDuBG8CWhEV9bk2Hh71YBCUMMJS6A9B6JJAXtpGzmVVaaM6L6UdChoGSWyLfCFu/s90ZCkaklv4amNjb5aHJTYKIgd01SoSYxHv1emleHAicQHQSXQFey1TV29QljtIj/7IArtoZGXqhKoxceqhdNRsf8Q1B/k6lxxS7yqPMqJfSgLm3gMK8fTXNb3MQNvmVFLCXbbrWATQG2jOOcHtzwpHcbjz/QjsGBtGHqvhhu0oPjUpO20SiYSWHj3C9K4HYtVoJA10a2kWPEpkqltUi2cHtHGqk2WhWrcab1RJn7YStfwI0ISuiR5bzLbgcW2cG8QmhFy62uYUcBvhyL7Mtz3NQDjuKB6HKOTHNFmCNyLMrhxrJihHdkIV7NbI8WDktUxED4YZmwG85j+s27FdQDN3jlQKGaUx5qgBJyqchtRMoSg8UI4udMfyJBEk3Rnf5iS2Y5oBG846jfzV6K2TrTtc7xm+3t0IETR5siDdHoVBE1jUhBH7r3FHX9SaxylLFhY/xYEUTNMC00jekWinFCWThMApxa2Sv1ulgEjMAVg6UqGgWUCA72FAAYJaTG0WBi6WI28IKJXi8zEEvj/43jp71LpYZpnXm0W6g7vZiO+Cy2ZT3//sm4Uv2L9m/ZP+S/Uv2L9m/ZP+S/Uv2L9n//8n+9DBu7KfdA3uMat75Oxc7zs9tCHvS8R6CWd1Nr/Em/JTkq1XZqLb4Oz9efS7GXjzIETHTHr5iIH2ys5iSmXF+/Xrx4pfI8Hn2zWmHXwnP3lZwaNj8H/05PjMw3ZJs/98B7vv83Tz4qn/nZ7ZNaqXFwFvpO5kvWZ8+9JETKMVqUlKe3FruAfcCVa9HZHoKYT4rnn0/749k19CsxELVxcGjTOOf+XtpVQUYuaGnBfvtepO/AWx/IW/iJ+z62dEayynidWlo5m5hpM9GO2nGVE8NWS8v6jsdNnJcl1IhlIn27mb57Q0gnysnPkYl2azxLvPpAeLX0sjMxlTvX1WPrB53f7RuA3mtsWn+Jo79R/VqfKeT5YETLYtDT6rAYG/MuqOYDgQbYRm3CDQ2OuHgOH5F0tDZUrhhuU2v3aDs+wPNaSpBdMKN0QlDBYbgTy73DHkHhAeFb/gz6IhPEdAy6GcZvK+mWNQrN/qR4e41s10e5q4HBDOGaX6MWjmN1/Sy9tvf6xngMPi2lS0PRiYLmebxwVzm7FC38vZS3yffnMGSJwvG5YZPNYUEJ3CP8nOuuV9p7i83aay72AncOJGuwYgJaYwa+0iYPziGZY7sEDckEQAODl/1DxX69ggQhM/0KWk9uxq3CBSjicxzuDEG5KvZ30Jmf7uZZXmUtRF2AVD6m2iXSHG0oeQXcEAOyXwna/ZO/jI/8VZBnbeSWD3ZV97QrnWtlY97QvpCz/bIU8v7hV2JlHWyXaaTJtFefhZAlFjeINISvflKlcGFRSchrTJs7wivYFGWwqG6tgpK4+MLo59M25AKsLy9VzOppuLV1JyP/KTi4xHtsoBykNsYwDQUr0sDr+1RGqwWpTUt1XDcahpZXkc9zmqKgGExskuDll1sDOLP2MKqgsHOxGnNcCJHIKKmzqzbG9c827GXGO8IFYfWCDO+6N9tixSkCLYxWYsfplUI+yu5sp3ENLT+niQQxLsLvVAf9mqoKBVUd80j5mL59svy8evGyGHA77Md48V5qWgNCwjD9yl/xykseybrEL1+3NUprgPBEVgtN79COuh/dWydg8N9tnaUvmnqOXN/m8eWtwspa9r5P1XsKMvxzJcrXKRDHVdV+ZEdR/O+IMk4s5FhrXI7gAexWuxgkwqOl+srFLEVUVmOl29g7QEw9ehusU7p1liW+rj5VEGk/qxH+uX0FcGa9nY+MrgxPmN0Ij4075M8C+s7YZssWLT5LL/inQqPRppAJNqm7rXsMvAZpkqBsVJn4OTPQTDz++6WRFcmn7ThWJYgHFNXqfOSjLekbgzeD+IdCf0dwPF48yptJyhtO9ODcInXjCO73qShthYNe6ptKNicrjOAsk5t7uAP12siy3Hu+7V54VEgA4fSpz3yfIE21M+h1jCZf8/geKjiMRvI9CtnKB59qoK7HatA3r3Af1w+snztcCC0p0hJPabtYPfRrlS9V6KFBeNBzhHkEBcWj1uF61J+TptGfmnyalP1DVz4dT3Cyk8C9fYRulI7k1zV5PFp8vj9zt1K71RVFv6yFXrtGfw7huqEFZRyRu/4rHh8vaVgW0XduA4r5Kbzq+JEabLwxia4QOvpRxcFQ3yW2vDMrVd/6GdSKKJPCmV+ZVE0PT1Na7AQ4RED49DCabtDrlPRUyHZtG/L3nPOo+4Hy7Acd4UqOfvWdgmebPAPvVAzmvyzwuT5RyZsvAQJdjFjDlzgcAVhf/8808uEFRkFt+HYs33y1CCDYjyNO6q/V4XkR1nrIM+A8jfp6AK4ZZ0KIPc6b0y3TDIpN7ydzHUdz17Co4xzkipKTrentrHTjQ8dBSkpJifzXadmjaH7atG5KE5ngFH9CwVOfCvA9LSYQMoHiPC02TbmbFu3Fg9qm/yqjxswJsDgo2ZgV4uydraD7t+yhUEsEEPUzy9fMKGtYl20vxFDOr6v2SBHn5PC2v5s51ND+H29ITd7DXdzXq1og8bKULpkynRyiLRTGzDQ/GeCV8Yo8VGoglHioTYKe5ZxkCBpO3erLfHoLm6mK/RbVDHVPD0sLl/tIuUVgRz/5wJUWki4MNbFU85H3QYjNnGaiur6cyzxNTRCc5w/fJmAAPMqqPJ4LL6SujG1Z5dLW3TAid72egN8CMUG2FYeQGcB/WO9cqsxCpivuu6YRPiBav1XDyqk0XU0bpNxziWuhFp9QZXII38GljJ68jQshkgLLY8cF3FojyvjRHLYcYXCX2GRpHGP672nKjDBXUVnCGWICzf6yHAQ/Z0aHzGy7Z4hr94M4CRR8QdBWjawQvgavMluylJgDTmswvS6rV6cHKdYTSJKMcMfsVUfh4xwGzSWnN474qmWswm7oG4mSLwe1VUYurAEPAEL6kx0Chfr27jmloib9Hph0+lVKrhlTYU6+idcQqvAahI49Qko1icrm+kKdpX89fefoSfSG5l5oy22ZsRdDvZoPmb3nogjVMh2Oj4WZvV/26Yfm7AGbvK+UVYqYMVhMZ0GLbBWTQKjj0n218iHt2hBd1SMu/SSA/HCRoCaTRaQun1R1XQFTcMxFUDFKuzlVN/ebeplrgOQW/0tJNP9M06z92+e8526nExUmgaSn9jfNj2n2TZyP6ZHU8ue9fvMzCY0m6uOTb9ty+trfXXZWVRrMIiVe+GKYbx09vBdat0AZG9pwUlN/ZRCH3FNSk6YefW7UdCcA21WnehK8MOApFzRWrz2rRuW5VsvyWw4vF6hfrilnX8WS9LAlgqeLBd8dfzX0nwf8UE/493bSbZCd82wZPYLfap38PdfWl7D96GtDYri5ynziRZLafT20tSLIWJV6o0fSjyuRuBg3Y5fYQqGGiQnvFhzi/ss1aZ6vVaNhIqRUOtxE9I8iMZmR7Y0c/qVP+LchZcE34zy9/yAS9iE+r15unmcFL6Kt1UTW3AK8etKmyl2rj2Fue7O6vzuuTFEdMGsSqfcXp4IOVIPUF8pfEUaWL5dZOawNc/XnJh+bnkL1wAltrEZsK2iiFVSeo4ZFmPyfBtFwyOe3nJsVz/4tLqK0bisZ3DE/lXOJ9qK0Dd5w+UUY/lKy6zEOnsfYVEhGk5YpkKsU0+0ovUe+6tSmxn++tSmN3pItm4VXiZJH/ZUCcIJQfp79io/am9yZtYzaLjqXI/UO6gOoIj3aZ3997ko2+h0EWVyN2XyvpRilop05zQ120tSeKN63JoezcTm5waVjfU3hlsKkPRjWY22WpGh01apSV7oYoZmtk9i7ntw7UfSBK3bm44MTtBI25ZazH+GmP+8vnH3/tDPJxJ6NCrAC7WRNLhOeW9qBr/7M32DXbZHlQjzqZmnkn0gKT9J09sYyLvazjhePW3vklSpcEro2tbG0Bp6XYOtLVP5Pg+0ZTNvsUeV7o1XUjvs9XDSXh5rmXm46mKGImSe4I5pvFI6dBimHFxpa6IVyFnYo4pjWTyb/OBYy7qpDlVfkA9w8lNUzzEsutMOCUOlFhNhms6wvCNNMH0qKCPDt9TLJCY9xyCva+0xaya/TQdC90RrkYWnFJE/K+P0FyUaOycMKaT7JPnRfqftgr8/xFqGsUVrQPwmeJHHdynjaUpT9a1zBcXbi5/hGkZ0svjPHnQ1MSY2Uuw96vUMpl/ypUxkuOSDpvO5+8Vwcf9vfhXdvolMU596RcZ55AwhhzmTzwQ9tWPCfvog1WT3hcvnH/aTJxwptenN9t9R2wu6/M/wZTe6CYDG44HDE/Df2jbZGuOHV8Rf899A+VQOh5NVtgliumU6zxnu/MyD7Y14Yu4N6iCDEy07K+xj6GuZrfx2fqSBaZ1hnmP6TK8TTKxDrpWmTxU7+cBdFoiufw4KPySjSZgixYwOD+0wG7BWwwOFmX34E/vA8ivRVR3WNNUFXur09Nel9i+p6N35QFEFxk57v/7Zu7QOX/kPTJrHKQL487mCMYUbJ5q0PNHZZ7NMa4DHdJEt5SxV7XtG9LCEnia5aXVCSewD2K+qACf6ehq+zWoZt9Lc7D8h4jBZcg5NjBA7jzdNim/CsM2hCfbf+XBgIFJ5U1gJ7qsn1lf233IyvUV2v28/H+AffKB63z+//W9QSwMEFAACAAgABm5aTxS++7NQAAAAawAAABsAAAB1bml2ZXJzYWwvdW5pdmVyc2FsLnBuZy54bWyzsa/IzVEoSy0qzszPs1Uy1DNQsrfj5bIpKEoty0wtV6iwVTKyNNAzgAAlhUpbJTMjBLc8M6Ukw1bJ0tQYIZaRmpmeUWKrZG5oChfUB5oJAFBLAQIAABQAAgAIAAZuWk8VDq0oZAQAAAcRAAAdAAAAAAAAAAEAAAAAAAAAAAB1bml2ZXJzYWwvY29tbW9uX21lc3NhZ2VzLmxuZ1BLAQIAABQAAgAIAAZuWk8/4KJ+lAQAAKgWAAAnAAAAAAAAAAEAAAAAAJ8EAAB1bml2ZXJzYWwvZmxhc2hfcHVibGlzaGluZ19zZXR0aW5ncy54bWxQSwECAAAUAAIACAAGblpPY6kBHrcCAABUCgAAIQAAAAAAAAABAAAAAAB4CQAAdW5pdmVyc2FsL2ZsYXNoX3NraW5fc2V0dGluZ3MueG1sUEsBAgAAFAACAAgABm5aT8OSTm2ABAAAORYAACYAAAAAAAAAAQAAAAAAbgwAAHVuaXZlcnNhbC9odG1sX3B1Ymxpc2hpbmdfc2V0dGluZ3MueG1sUEsBAgAAFAACAAgABm5aT+7lPTCFAQAA/wUAAB8AAAAAAAAAAQAAAAAAMhEAAHVuaXZlcnNhbC9odG1sX3NraW5fc2V0dGluZ3MuanNQSwECAAAUAAIACAAGblpPPTwv0cEAAADlAQAAGgAAAAAAAAABAAAAAAD0EgAAdW5pdmVyc2FsL2kxOG5fcHJlc2V0cy54bWxQSwECAAAUAAIACAAGblpPS5yGgHIAAAB8AAAAHAAAAAAAAAABAAAAAADtEwAAdW5pdmVyc2FsL2xvY2FsX3NldHRpbmdzLnhtbFBLAQIAABQAAgAIAE+clUepAcR2+wIAALAIAAAUAAAAAAAAAAEAAAAAAJkUAAB1bml2ZXJzYWwvcGxheWVyLnhtbFBLAQIAABQAAgAIAAZuWk9AfDeVdgEAAAEDAAApAAAAAAAAAAEAAAAAAMYXAAB1bml2ZXJzYWwvc2tpbl9jdXN0b21pemF0aW9uX3NldHRpbmdzLnhtbFBLAQIAABQAAgAIAAZuWk8PNkRrPi4AANNPAAAXAAAAAAAAAAAAAAAAAIMZAAB1bml2ZXJzYWwvdW5pdmVyc2FsLnBuZ1BLAQIAABQAAgAIAAZuWk8UvvuzUAAAAGsAAAAbAAAAAAAAAAEAAAAAAPZHAAB1bml2ZXJzYWwvdW5pdmVyc2FsLnBuZy54bWxQSwUGAAAAAAsACwBJAwAAf0gAAAAA"/>
  <p:tag name="ISPRING_PRESENTATION_TITLE" val="1398مراقبت از تکامل (کامل)"/>
  <p:tag name="ISPRING_PRESENTATION_INFO_2" val="&lt;?xml version=&quot;1.0&quot; encoding=&quot;UTF-8&quot; standalone=&quot;no&quot; ?&gt;&#10;&lt;presentation2&gt;&#10;&#10;  &lt;slides&gt;&#10;    &lt;slide id=&quot;{7E06FD7B-891F-4C05-B957-C2E3B1C77326}&quot; pptId=&quot;257&quot;/&gt;&#10;    &lt;slide id=&quot;{B5BE5CE3-E7E1-43C4-813F-BD5FA0CE689C}&quot; pptId=&quot;259&quot;/&gt;&#10;    &lt;slide id=&quot;{03F729FE-BA63-4676-BE37-CC5D16EBC6FE}&quot; pptId=&quot;265&quot;/&gt;&#10;    &lt;slide id=&quot;{6E26F875-730E-4463-856A-3418C300BDBE}&quot; pptId=&quot;280&quot;/&gt;&#10;    &lt;slide id=&quot;{FBE180B6-446F-46FD-AADA-FE25147B1522}&quot; pptId=&quot;276&quot;/&gt;&#10;    &lt;slide id=&quot;{A6262CCC-303A-4286-98A7-19E32850171F}&quot; pptId=&quot;262&quot;/&gt;&#10;    &lt;slide id=&quot;{F1194CB4-7CF1-44EB-885A-39047BB614D0}&quot; pptId=&quot;263&quot;/&gt;&#10;    &lt;slide id=&quot;{7F2306D3-2071-4CD4-A039-278349F006C6}&quot; pptId=&quot;298&quot;/&gt;&#10;    &lt;slide id=&quot;{6A84FBE2-05AC-4ADC-9D02-B938A8DFBAE7}&quot; pptId=&quot;261&quot;/&gt;&#10;    &lt;slide id=&quot;{E90033F1-EC90-4811-92E0-13F82463DFDA}&quot; pptId=&quot;294&quot;/&gt;&#10;    &lt;slide id=&quot;{141FD537-2FE7-4454-AA6B-730BAD53119E}&quot; pptId=&quot;299&quot;/&gt;&#10;    &lt;slide id=&quot;{1EAE1CAA-439D-4774-9034-DA07C126926A}&quot; pptId=&quot;295&quot;/&gt;&#10;    &lt;slide id=&quot;{B63242A2-FA86-4029-9E6D-9BE407B361B1}&quot; pptId=&quot;290&quot;/&gt;&#10;    &lt;slide id=&quot;{C39714A1-291B-463F-B845-043E981CC8CC}&quot; pptId=&quot;291&quot;/&gt;&#10;    &lt;slide id=&quot;{A80D3BAB-D9A8-4261-B66F-0B4EF610E839}&quot; pptId=&quot;292&quot;/&gt;&#10;    &lt;slide id=&quot;{1EA66666-79EA-4967-8249-4BDC459D9202}&quot; pptId=&quot;289&quot;/&gt;&#10;    &lt;slide id=&quot;{A4EA7528-1A7F-4604-80FD-EE90BB7A89B7}&quot; pptId=&quot;288&quot;/&gt;&#10;    &lt;slide id=&quot;{9914090F-EEC2-4A44-8DB7-F9AF079E7DB0}&quot; pptId=&quot;284&quot;/&gt;&#10;    &lt;slide id=&quot;{FE04E4DC-94EF-4AB8-8D8F-2DA88DC89576}&quot; pptId=&quot;300&quot;/&gt;&#10;    &lt;slide id=&quot;{D2B17740-7A09-4466-8B81-3819B24D3384}&quot; pptId=&quot;281&quot;/&gt;&#10;    &lt;slide id=&quot;{42CE7485-9C53-46B8-91B1-09C1FB212D7E}&quot; pptId=&quot;285&quot;/&gt;&#10;    &lt;slide id=&quot;{4B90584E-3CB8-41C3-8981-0B80D12180C5}&quot; pptId=&quot;277&quot;/&gt;&#10;    &lt;slide id=&quot;{D2F810F8-7DCF-443F-9A45-D81C5AC75FD1}&quot; pptId=&quot;269&quot;/&gt;&#10;    &lt;slide id=&quot;{06C663AF-0A19-4873-ABC5-7DA9A24D5B6B}&quot; pptId=&quot;266&quot;/&gt;&#10;    &lt;slide id=&quot;{1B7B906F-091F-489C-9B76-BFE6FAF96ECB}&quot; pptId=&quot;270&quot;/&gt;&#10;    &lt;slide id=&quot;{53AF160F-566F-49B1-91DD-3C9A890B12A5}&quot; pptId=&quot;268&quot;/&gt;&#10;    &lt;slide id=&quot;{44E92EFE-7FFE-4690-8BD6-C44A560AB709}&quot; pptId=&quot;272&quot;/&gt;&#10;    &lt;slide id=&quot;{79397B02-90DE-41DC-AB5B-879A009D900D}&quot; pptId=&quot;278&quot;/&gt;&#10;    &lt;slide id=&quot;{5A3AB950-B6FE-4E00-B644-5AA38969F223}&quot; pptId=&quot;271&quot;/&gt;&#10;    &lt;slide id=&quot;{D3DC38D5-DE3F-4333-A2BE-C148200EB906}&quot; pptId=&quot;279&quot;/&gt;&#10;    &lt;slide id=&quot;{E0F2D121-D3A4-4827-8E3A-402675423524}&quot; pptId=&quot;301&quot;/&gt;&#10;    &lt;slide id=&quot;{9D80870E-F994-4CDB-B4CB-B7871E9B5247}&quot; pptId=&quot;286&quot;/&gt;&#10;  &lt;/slides&gt;&#10;&#10;  &lt;narration&gt;&#10;    &lt;audioTracks&gt;&#10;      &lt;audioTrack muted=&quot;false&quot; name=&quot;Audio 1&quot; resource=&quot;4f69b67f&quot; slideId=&quot;{7E06FD7B-891F-4C05-B957-C2E3B1C7732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5&quot; resource=&quot;bf4ea93e&quot; slideId=&quot;{B5BE5CE3-E7E1-43C4-813F-BD5FA0CE689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&quot; resource=&quot;260ef683&quot; slideId=&quot;{03F729FE-BA63-4676-BE37-CC5D16EBC6F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ba7870b2&quot; slideId=&quot;{6E26F875-730E-4463-856A-3418C300BDB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64275f0e&quot; slideId=&quot;{FBE180B6-446F-46FD-AADA-FE25147B152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bd32a099&quot; slideId=&quot;{A6262CCC-303A-4286-98A7-19E32850171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05b8dfc8&quot; slideId=&quot;{F1194CB4-7CF1-44EB-885A-39047BB614D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0543a1e5&quot; slideId=&quot;{7F2306D3-2071-4CD4-A039-278349F006C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eb13c455&quot; slideId=&quot;{6A84FBE2-05AC-4ADC-9D02-B938A8DFBAE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e47a7cff&quot; slideId=&quot;{E90033F1-EC90-4811-92E0-13F82463DFDA}&quot; startTime=&quot;0&quot; volume=&quot;1&quot;&gt;&#10;        &lt;audio channels=&quot;1&quot; format=&quot;s16&quot; sampleRate=&quot;44100&quot;/&gt;&#10;      &lt;/audioTrack&gt;&#10;      &lt;audioTrack muted=&quot;false&quot; name=&quot;Audio 14&quot; resource=&quot;0141d525&quot; slideId=&quot;{141FD537-2FE7-4454-AA6B-730BAD53119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0459daf6&quot; slideId=&quot;{1EAE1CAA-439D-4774-9034-DA07C126926A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82d7f435&quot; slideId=&quot;{B63242A2-FA86-4029-9E6D-9BE407B361B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7&quot; resource=&quot;63c5ebb0&quot; slideId=&quot;{C39714A1-291B-463F-B845-043E981CC8C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8&quot; resource=&quot;43ab5548&quot; slideId=&quot;{A80D3BAB-D9A8-4261-B66F-0B4EF610E83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9&quot; resource=&quot;a92da64a&quot; slideId=&quot;{1EA66666-79EA-4967-8249-4BDC459D920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0&quot; resource=&quot;8ecbc725&quot; slideId=&quot;{A4EA7528-1A7F-4604-80FD-EE90BB7A89B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1&quot; resource=&quot;feb3b5b4&quot; slideId=&quot;{9914090F-EEC2-4A44-8DB7-F9AF079E7DB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2&quot; resource=&quot;48c8637b&quot; slideId=&quot;{FE04E4DC-94EF-4AB8-8D8F-2DA88DC8957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3&quot; resource=&quot;d269a1ca&quot; slideId=&quot;{D2B17740-7A09-4466-8B81-3819B24D338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4&quot; resource=&quot;7ef6a928&quot; slideId=&quot;{42CE7485-9C53-46B8-91B1-09C1FB212D7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5&quot; resource=&quot;2a398c46&quot; slideId=&quot;{4B90584E-3CB8-41C3-8981-0B80D12180C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6&quot; resource=&quot;908c8577&quot; slideId=&quot;{D2F810F8-7DCF-443F-9A45-D81C5AC75FD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7&quot; resource=&quot;317002f3&quot; slideId=&quot;{06C663AF-0A19-4873-ABC5-7DA9A24D5B6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8&quot; resource=&quot;1903f548&quot; slideId=&quot;{1B7B906F-091F-489C-9B76-BFE6FAF96EC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9&quot; resource=&quot;89e22b52&quot; slideId=&quot;{53AF160F-566F-49B1-91DD-3C9A890B12A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0&quot; resource=&quot;5e54380c&quot; slideId=&quot;{44E92EFE-7FFE-4690-8BD6-C44A560AB70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1&quot; resource=&quot;3d39dbf3&quot; slideId=&quot;{79397B02-90DE-41DC-AB5B-879A009D900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2&quot; resource=&quot;b3e4f78a&quot; slideId=&quot;{5A3AB950-B6FE-4E00-B644-5AA38969F22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3&quot; resource=&quot;d3bcdf98&quot; slideId=&quot;{D3DC38D5-DE3F-4333-A2BE-C148200EB90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4&quot; resource=&quot;dc487e0c&quot; slideId=&quot;{E0F2D121-D3A4-4827-8E3A-40267542352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5&quot; resource=&quot;5315dbaf&quot; slideId=&quot;{9D80870E-F994-4CDB-B4CB-B7871E9B5247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5.72"/>
  <p:tag name="ISPRING_SLIDE_ID_2" val="{A6262CCC-303A-4286-98A7-19E32850171F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9.41"/>
  <p:tag name="ISPRING_SLIDE_ID_2" val="{7F2306D3-2071-4CD4-A039-278349F006C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2.66"/>
  <p:tag name="ISPRING_SLIDE_ID_2" val="{6A84FBE2-05AC-4ADC-9D02-B938A8DFBAE7}"/>
  <p:tag name="TIMING" val="|29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0.02"/>
  <p:tag name="ISPRING_SLIDE_ID_2" val="{B63242A2-FA86-4029-9E6D-9BE407B361B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7.796"/>
  <p:tag name="ISPRING_SLIDE_ID_2" val="{C39714A1-291B-463F-B845-043E981CC8CC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1.4"/>
  <p:tag name="ISPRING_SLIDE_ID_2" val="{1EA66666-79EA-4967-8249-4BDC459D920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.5"/>
  <p:tag name="ISPRING_SLIDE_ID_2" val="{9914090F-EEC2-4A44-8DB7-F9AF079E7DB0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2.9"/>
  <p:tag name="ISPRING_SLIDE_ID_2" val="{D2B17740-7A09-4466-8B81-3819B24D338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0.338"/>
  <p:tag name="ISPRING_SLIDE_ID_2" val="{FE04E4DC-94EF-4AB8-8D8F-2DA88DC8957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2.51"/>
  <p:tag name="ISPRING_SLIDE_ID_2" val="{D3DC38D5-DE3F-4333-A2BE-C148200EB906}"/>
  <p:tag name="TIMING" val="|13.9|24.1|2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534"/>
  <p:tag name="ISPRING_SLIDE_ID_2" val="{7E06FD7B-891F-4C05-B957-C2E3B1C7732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4.5"/>
  <p:tag name="ISPRING_CUSTOM_TIMING_USED" val="1"/>
  <p:tag name="ISPRING_SLIDE_ID_2" val="{E0F2D121-D3A4-4827-8E3A-40267542352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8.501"/>
  <p:tag name="ISPRING_SLIDE_ID_2" val="{9D80870E-F994-4CDB-B4CB-B7871E9B524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4.6"/>
  <p:tag name="ISPRING_SLIDE_ID_2" val="{B5BE5CE3-E7E1-43C4-813F-BD5FA0CE689C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4.1"/>
  <p:tag name="ISPRING_SLIDE_ID_2" val="{6E26F875-730E-4463-856A-3418C300BDB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10.669"/>
  <p:tag name="ISPRING_SLIDE_ID_2" val="{FBE180B6-446F-46FD-AADA-FE25147B152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8.047"/>
  <p:tag name="ISPRING_SLIDE_ID_2" val="{1B7B906F-091F-489C-9B76-BFE6FAF96ECB}"/>
  <p:tag name="TIMING" val="|7.7|5.8|4.8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4.2"/>
  <p:tag name="ISPRING_SLIDE_ID_2" val="{44E92EFE-7FFE-4690-8BD6-C44A560AB709}"/>
  <p:tag name="TIMING" val="|18.1|5.7|4.3|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5.8"/>
  <p:tag name="ISPRING_SLIDE_ID_2" val="{5A3AB950-B6FE-4E00-B644-5AA38969F223}"/>
  <p:tag name="TIMING" val="|2.3|19.8|14.4|4.5|17.4|5.6|1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9.1"/>
  <p:tag name="ISPRING_SLIDE_ID_2" val="{D2F810F8-7DCF-443F-9A45-D81C5AC75FD1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1606</TotalTime>
  <Words>886</Words>
  <Application>Microsoft Office PowerPoint</Application>
  <PresentationFormat>On-screen Show (4:3)</PresentationFormat>
  <Paragraphs>148</Paragraphs>
  <Slides>28</Slides>
  <Notes>22</Notes>
  <HiddenSlides>0</HiddenSlides>
  <MMClips>26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2  Lotus</vt:lpstr>
      <vt:lpstr>Arial</vt:lpstr>
      <vt:lpstr>B Lotus</vt:lpstr>
      <vt:lpstr>B Nazanin</vt:lpstr>
      <vt:lpstr>Calibri</vt:lpstr>
      <vt:lpstr>Century Gothic</vt:lpstr>
      <vt:lpstr>Tahoma</vt:lpstr>
      <vt:lpstr>Times New Roman</vt:lpstr>
      <vt:lpstr>Verdana</vt:lpstr>
      <vt:lpstr>Wingdings</vt:lpstr>
      <vt:lpstr>Wingdings 2</vt:lpstr>
      <vt:lpstr>Wingdings 3</vt:lpstr>
      <vt:lpstr>Verve</vt:lpstr>
      <vt:lpstr>به نام خداوند جان و خرد </vt:lpstr>
      <vt:lpstr>مراقبت از تکامل کودک CCD Care for Child Development </vt:lpstr>
      <vt:lpstr>   </vt:lpstr>
      <vt:lpstr>PowerPoint Presentation</vt:lpstr>
      <vt:lpstr>اجزاء اصلی CCD</vt:lpstr>
      <vt:lpstr>PowerPoint Presentation</vt:lpstr>
      <vt:lpstr>مراقب کیست؟</vt:lpstr>
      <vt:lpstr>خصوصیات مراقب</vt:lpstr>
      <vt:lpstr>حساسیت</vt:lpstr>
      <vt:lpstr>نشانه هایی از حساس بودن مراقب  </vt:lpstr>
      <vt:lpstr>پاسخگو بودن </vt:lpstr>
      <vt:lpstr>نشانه هایی از پاسخگو بودن مراقب</vt:lpstr>
      <vt:lpstr>PowerPoint Presentation</vt:lpstr>
      <vt:lpstr>کودک</vt:lpstr>
      <vt:lpstr>PowerPoint Presentation</vt:lpstr>
      <vt:lpstr>کودکان واجد شرایط</vt:lpstr>
      <vt:lpstr>اصول برنامه </vt:lpstr>
      <vt:lpstr>   </vt:lpstr>
      <vt:lpstr> </vt:lpstr>
      <vt:lpstr>3. کودکان نیازدارند که  حداقل یک فرد به طور مداوم به  آنها  توجه محبت آمیز داشته باشد. ATTACHMENT </vt:lpstr>
      <vt:lpstr>4. کودکان از راه بازی کردن و آزمایش کردن اشياء و از راه مشاهده و تقلید اعمال دیگران می آموزند. </vt:lpstr>
      <vt:lpstr>PowerPoint Presentation</vt:lpstr>
      <vt:lpstr>PowerPoint Presentation</vt:lpstr>
      <vt:lpstr>توصیه هایی برای مراقبت ازتکامل کودکان </vt:lpstr>
      <vt:lpstr>کاربرد CCD در کلینیک</vt:lpstr>
      <vt:lpstr>پیام امروز</vt:lpstr>
      <vt:lpstr>خلاصه</vt:lpstr>
      <vt:lpstr>با آنها       و  برای آنها          به آینده ای زیبا                    می اندیشیم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1398مراقبت از تکامل (کامل)</dc:title>
  <dc:creator>barahin</dc:creator>
  <cp:lastModifiedBy>Madipour</cp:lastModifiedBy>
  <cp:revision>102</cp:revision>
  <dcterms:created xsi:type="dcterms:W3CDTF">2018-05-16T05:37:53Z</dcterms:created>
  <dcterms:modified xsi:type="dcterms:W3CDTF">2023-01-24T07:23:25Z</dcterms:modified>
</cp:coreProperties>
</file>